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60" r:id="rId6"/>
    <p:sldId id="257" r:id="rId7"/>
    <p:sldId id="264" r:id="rId8"/>
  </p:sldIdLst>
  <p:sldSz cx="21674138"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006600"/>
    <a:srgbClr val="30343F"/>
    <a:srgbClr val="809BCE"/>
    <a:srgbClr val="696D7D"/>
    <a:srgbClr val="1D447C"/>
    <a:srgbClr val="18901B"/>
    <a:srgbClr val="0FF9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27876F-2B95-444D-BE24-60B7BF09471E}" v="3" dt="2026-09-14T15:32:41.72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33" d="100"/>
          <a:sy n="33" d="100"/>
        </p:scale>
        <p:origin x="244"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Tipler" userId="9d71b4a5-8e59-4d2c-8706-25c31380e185" providerId="ADAL" clId="{D8C1BAEA-AB33-4840-95E3-1F94F2734411}"/>
    <pc:docChg chg="custSel modSld">
      <pc:chgData name="Sam Tipler" userId="9d71b4a5-8e59-4d2c-8706-25c31380e185" providerId="ADAL" clId="{D8C1BAEA-AB33-4840-95E3-1F94F2734411}" dt="2026-09-14T15:32:41.721" v="128"/>
      <pc:docMkLst>
        <pc:docMk/>
      </pc:docMkLst>
      <pc:sldChg chg="modSp">
        <pc:chgData name="Sam Tipler" userId="9d71b4a5-8e59-4d2c-8706-25c31380e185" providerId="ADAL" clId="{D8C1BAEA-AB33-4840-95E3-1F94F2734411}" dt="2026-09-14T15:32:33.932" v="127"/>
        <pc:sldMkLst>
          <pc:docMk/>
          <pc:sldMk cId="655588913" sldId="256"/>
        </pc:sldMkLst>
        <pc:spChg chg="mod">
          <ac:chgData name="Sam Tipler" userId="9d71b4a5-8e59-4d2c-8706-25c31380e185" providerId="ADAL" clId="{D8C1BAEA-AB33-4840-95E3-1F94F2734411}" dt="2026-09-14T15:32:33.932" v="127"/>
          <ac:spMkLst>
            <pc:docMk/>
            <pc:sldMk cId="655588913" sldId="256"/>
            <ac:spMk id="31" creationId="{64F11930-53C1-4330-8F9E-A795FD4E5773}"/>
          </ac:spMkLst>
        </pc:spChg>
        <pc:spChg chg="mod">
          <ac:chgData name="Sam Tipler" userId="9d71b4a5-8e59-4d2c-8706-25c31380e185" providerId="ADAL" clId="{D8C1BAEA-AB33-4840-95E3-1F94F2734411}" dt="2026-09-14T15:32:33.932" v="127"/>
          <ac:spMkLst>
            <pc:docMk/>
            <pc:sldMk cId="655588913" sldId="256"/>
            <ac:spMk id="34" creationId="{436970A6-69FD-4E45-BDD5-30F4227E01B0}"/>
          </ac:spMkLst>
        </pc:spChg>
      </pc:sldChg>
      <pc:sldChg chg="modSp">
        <pc:chgData name="Sam Tipler" userId="9d71b4a5-8e59-4d2c-8706-25c31380e185" providerId="ADAL" clId="{D8C1BAEA-AB33-4840-95E3-1F94F2734411}" dt="2026-09-14T15:32:33.932" v="127"/>
        <pc:sldMkLst>
          <pc:docMk/>
          <pc:sldMk cId="4074358587" sldId="257"/>
        </pc:sldMkLst>
        <pc:spChg chg="mod">
          <ac:chgData name="Sam Tipler" userId="9d71b4a5-8e59-4d2c-8706-25c31380e185" providerId="ADAL" clId="{D8C1BAEA-AB33-4840-95E3-1F94F2734411}" dt="2026-09-14T15:32:33.932" v="127"/>
          <ac:spMkLst>
            <pc:docMk/>
            <pc:sldMk cId="4074358587" sldId="257"/>
            <ac:spMk id="2" creationId="{38B6963A-0CFB-4995-A143-7D5699A8C377}"/>
          </ac:spMkLst>
        </pc:spChg>
        <pc:spChg chg="mod">
          <ac:chgData name="Sam Tipler" userId="9d71b4a5-8e59-4d2c-8706-25c31380e185" providerId="ADAL" clId="{D8C1BAEA-AB33-4840-95E3-1F94F2734411}" dt="2026-09-14T15:32:33.932" v="127"/>
          <ac:spMkLst>
            <pc:docMk/>
            <pc:sldMk cId="4074358587" sldId="257"/>
            <ac:spMk id="22" creationId="{5760AA5F-6C24-41D3-9A02-A11447A2DCDF}"/>
          </ac:spMkLst>
        </pc:spChg>
      </pc:sldChg>
      <pc:sldChg chg="modSp mod">
        <pc:chgData name="Sam Tipler" userId="9d71b4a5-8e59-4d2c-8706-25c31380e185" providerId="ADAL" clId="{D8C1BAEA-AB33-4840-95E3-1F94F2734411}" dt="2026-09-14T15:32:41.721" v="128"/>
        <pc:sldMkLst>
          <pc:docMk/>
          <pc:sldMk cId="2004014053" sldId="260"/>
        </pc:sldMkLst>
        <pc:spChg chg="mod">
          <ac:chgData name="Sam Tipler" userId="9d71b4a5-8e59-4d2c-8706-25c31380e185" providerId="ADAL" clId="{D8C1BAEA-AB33-4840-95E3-1F94F2734411}" dt="2026-09-14T15:32:33.932" v="127"/>
          <ac:spMkLst>
            <pc:docMk/>
            <pc:sldMk cId="2004014053" sldId="260"/>
            <ac:spMk id="4" creationId="{E3CAEC8E-AD22-9208-A10A-1C14BDFADDE9}"/>
          </ac:spMkLst>
        </pc:spChg>
        <pc:spChg chg="mod">
          <ac:chgData name="Sam Tipler" userId="9d71b4a5-8e59-4d2c-8706-25c31380e185" providerId="ADAL" clId="{D8C1BAEA-AB33-4840-95E3-1F94F2734411}" dt="2026-09-14T15:32:33.932" v="127"/>
          <ac:spMkLst>
            <pc:docMk/>
            <pc:sldMk cId="2004014053" sldId="260"/>
            <ac:spMk id="13" creationId="{93A96F3E-EFA0-47A6-8A95-5E1E2F1C9819}"/>
          </ac:spMkLst>
        </pc:spChg>
        <pc:graphicFrameChg chg="mod modGraphic">
          <ac:chgData name="Sam Tipler" userId="9d71b4a5-8e59-4d2c-8706-25c31380e185" providerId="ADAL" clId="{D8C1BAEA-AB33-4840-95E3-1F94F2734411}" dt="2026-09-14T15:32:41.721" v="128"/>
          <ac:graphicFrameMkLst>
            <pc:docMk/>
            <pc:sldMk cId="2004014053" sldId="260"/>
            <ac:graphicFrameMk id="5" creationId="{FD7A6D31-BF77-406E-B304-D74C16E7ED7C}"/>
          </ac:graphicFrameMkLst>
        </pc:graphicFrameChg>
        <pc:picChg chg="mod">
          <ac:chgData name="Sam Tipler" userId="9d71b4a5-8e59-4d2c-8706-25c31380e185" providerId="ADAL" clId="{D8C1BAEA-AB33-4840-95E3-1F94F2734411}" dt="2026-09-14T15:32:13.439" v="126" actId="14826"/>
          <ac:picMkLst>
            <pc:docMk/>
            <pc:sldMk cId="2004014053" sldId="260"/>
            <ac:picMk id="3" creationId="{3D92E787-544C-C4CA-6FCA-0BE7A9545D0A}"/>
          </ac:picMkLst>
        </pc:picChg>
      </pc:sldChg>
      <pc:sldChg chg="modSp">
        <pc:chgData name="Sam Tipler" userId="9d71b4a5-8e59-4d2c-8706-25c31380e185" providerId="ADAL" clId="{D8C1BAEA-AB33-4840-95E3-1F94F2734411}" dt="2026-09-14T15:32:33.932" v="127"/>
        <pc:sldMkLst>
          <pc:docMk/>
          <pc:sldMk cId="1844303260" sldId="264"/>
        </pc:sldMkLst>
        <pc:spChg chg="mod">
          <ac:chgData name="Sam Tipler" userId="9d71b4a5-8e59-4d2c-8706-25c31380e185" providerId="ADAL" clId="{D8C1BAEA-AB33-4840-95E3-1F94F2734411}" dt="2026-09-14T15:32:33.932" v="127"/>
          <ac:spMkLst>
            <pc:docMk/>
            <pc:sldMk cId="1844303260" sldId="264"/>
            <ac:spMk id="11" creationId="{18820859-EDF9-41B6-91E8-BD49C2D1307D}"/>
          </ac:spMkLst>
        </pc:spChg>
        <pc:spChg chg="mod">
          <ac:chgData name="Sam Tipler" userId="9d71b4a5-8e59-4d2c-8706-25c31380e185" providerId="ADAL" clId="{D8C1BAEA-AB33-4840-95E3-1F94F2734411}" dt="2026-09-14T15:32:33.932" v="127"/>
          <ac:spMkLst>
            <pc:docMk/>
            <pc:sldMk cId="1844303260" sldId="264"/>
            <ac:spMk id="13" creationId="{7A63A35D-DA11-4EDC-89B0-919DABF5C068}"/>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1D447C"/>
              </a:solidFill>
              <a:ln w="19050">
                <a:solidFill>
                  <a:schemeClr val="lt1"/>
                </a:solidFill>
              </a:ln>
              <a:effectLst/>
            </c:spPr>
            <c:extLst>
              <c:ext xmlns:c16="http://schemas.microsoft.com/office/drawing/2014/chart" uri="{C3380CC4-5D6E-409C-BE32-E72D297353CC}">
                <c16:uniqueId val="{00000001-33AA-4102-9743-89F9AD65C25D}"/>
              </c:ext>
            </c:extLst>
          </c:dPt>
          <c:dPt>
            <c:idx val="1"/>
            <c:bubble3D val="0"/>
            <c:spPr>
              <a:solidFill>
                <a:srgbClr val="696D7D"/>
              </a:solidFill>
              <a:ln w="19050">
                <a:solidFill>
                  <a:schemeClr val="lt1"/>
                </a:solidFill>
              </a:ln>
              <a:effectLst/>
            </c:spPr>
            <c:extLst>
              <c:ext xmlns:c16="http://schemas.microsoft.com/office/drawing/2014/chart" uri="{C3380CC4-5D6E-409C-BE32-E72D297353CC}">
                <c16:uniqueId val="{00000002-33AA-4102-9743-89F9AD65C25D}"/>
              </c:ext>
            </c:extLst>
          </c:dPt>
          <c:dPt>
            <c:idx val="2"/>
            <c:bubble3D val="0"/>
            <c:spPr>
              <a:solidFill>
                <a:srgbClr val="809BCE"/>
              </a:solidFill>
              <a:ln w="19050">
                <a:solidFill>
                  <a:schemeClr val="lt1"/>
                </a:solidFill>
              </a:ln>
              <a:effectLst/>
            </c:spPr>
            <c:extLst>
              <c:ext xmlns:c16="http://schemas.microsoft.com/office/drawing/2014/chart" uri="{C3380CC4-5D6E-409C-BE32-E72D297353CC}">
                <c16:uniqueId val="{00000003-33AA-4102-9743-89F9AD65C25D}"/>
              </c:ext>
            </c:extLst>
          </c:dPt>
          <c:dPt>
            <c:idx val="3"/>
            <c:bubble3D val="0"/>
            <c:spPr>
              <a:solidFill>
                <a:srgbClr val="30343F"/>
              </a:solidFill>
              <a:ln w="19050">
                <a:solidFill>
                  <a:schemeClr val="lt1"/>
                </a:solidFill>
              </a:ln>
              <a:effectLst/>
            </c:spPr>
            <c:extLst>
              <c:ext xmlns:c16="http://schemas.microsoft.com/office/drawing/2014/chart" uri="{C3380CC4-5D6E-409C-BE32-E72D297353CC}">
                <c16:uniqueId val="{00000004-33AA-4102-9743-89F9AD65C25D}"/>
              </c:ext>
            </c:extLst>
          </c:dPt>
          <c:dPt>
            <c:idx val="4"/>
            <c:bubble3D val="0"/>
            <c:spPr>
              <a:solidFill>
                <a:srgbClr val="006600"/>
              </a:solidFill>
              <a:ln w="19050">
                <a:solidFill>
                  <a:schemeClr val="lt1"/>
                </a:solidFill>
              </a:ln>
              <a:effectLst/>
            </c:spPr>
            <c:extLst>
              <c:ext xmlns:c16="http://schemas.microsoft.com/office/drawing/2014/chart" uri="{C3380CC4-5D6E-409C-BE32-E72D297353CC}">
                <c16:uniqueId val="{00000005-33AA-4102-9743-89F9AD65C25D}"/>
              </c:ext>
            </c:extLst>
          </c:dPt>
          <c:dPt>
            <c:idx val="5"/>
            <c:bubble3D val="0"/>
            <c:spPr>
              <a:solidFill>
                <a:srgbClr val="CC6600"/>
              </a:solidFill>
              <a:ln w="19050">
                <a:solidFill>
                  <a:schemeClr val="lt1"/>
                </a:solidFill>
              </a:ln>
              <a:effectLst/>
            </c:spPr>
            <c:extLst>
              <c:ext xmlns:c16="http://schemas.microsoft.com/office/drawing/2014/chart" uri="{C3380CC4-5D6E-409C-BE32-E72D297353CC}">
                <c16:uniqueId val="{00000006-33AA-4102-9743-89F9AD65C25D}"/>
              </c:ext>
            </c:extLst>
          </c:dPt>
          <c:dPt>
            <c:idx val="6"/>
            <c:bubble3D val="0"/>
            <c:spPr>
              <a:solidFill>
                <a:srgbClr val="7030A0"/>
              </a:solidFill>
              <a:ln w="19050">
                <a:solidFill>
                  <a:schemeClr val="lt1"/>
                </a:solidFill>
              </a:ln>
              <a:effectLst/>
            </c:spPr>
            <c:extLst>
              <c:ext xmlns:c16="http://schemas.microsoft.com/office/drawing/2014/chart" uri="{C3380CC4-5D6E-409C-BE32-E72D297353CC}">
                <c16:uniqueId val="{00000008-33AA-4102-9743-89F9AD65C25D}"/>
              </c:ext>
            </c:extLst>
          </c:dPt>
          <c:dPt>
            <c:idx val="7"/>
            <c:bubble3D val="0"/>
            <c:spPr>
              <a:solidFill>
                <a:schemeClr val="accent4"/>
              </a:solidFill>
              <a:ln w="19050">
                <a:solidFill>
                  <a:schemeClr val="lt1"/>
                </a:solidFill>
              </a:ln>
              <a:effectLst/>
            </c:spPr>
            <c:extLst>
              <c:ext xmlns:c16="http://schemas.microsoft.com/office/drawing/2014/chart" uri="{C3380CC4-5D6E-409C-BE32-E72D297353CC}">
                <c16:uniqueId val="{00000007-33AA-4102-9743-89F9AD65C25D}"/>
              </c:ext>
            </c:extLst>
          </c:dPt>
          <c:cat>
            <c:strRef>
              <c:f>Sheet1!$A$2:$A$9</c:f>
              <c:strCache>
                <c:ptCount val="8"/>
                <c:pt idx="0">
                  <c:v>UK equities</c:v>
                </c:pt>
                <c:pt idx="1">
                  <c:v>International equities</c:v>
                </c:pt>
                <c:pt idx="2">
                  <c:v>Government bonds</c:v>
                </c:pt>
                <c:pt idx="3">
                  <c:v>Corporate bonds</c:v>
                </c:pt>
                <c:pt idx="4">
                  <c:v>Inflation-linked bonds</c:v>
                </c:pt>
                <c:pt idx="5">
                  <c:v>Cash</c:v>
                </c:pt>
                <c:pt idx="6">
                  <c:v>Real estate</c:v>
                </c:pt>
                <c:pt idx="7">
                  <c:v>Alternatives</c:v>
                </c:pt>
              </c:strCache>
            </c:strRef>
          </c:cat>
          <c:val>
            <c:numRef>
              <c:f>Sheet1!$B$2:$B$9</c:f>
              <c:numCache>
                <c:formatCode>General</c:formatCode>
                <c:ptCount val="8"/>
                <c:pt idx="0">
                  <c:v>17.5</c:v>
                </c:pt>
                <c:pt idx="1">
                  <c:v>60</c:v>
                </c:pt>
                <c:pt idx="2">
                  <c:v>2.5</c:v>
                </c:pt>
                <c:pt idx="3">
                  <c:v>7.5</c:v>
                </c:pt>
                <c:pt idx="4">
                  <c:v>0</c:v>
                </c:pt>
                <c:pt idx="5">
                  <c:v>2.5</c:v>
                </c:pt>
                <c:pt idx="6">
                  <c:v>2.5</c:v>
                </c:pt>
                <c:pt idx="7">
                  <c:v>7.5</c:v>
                </c:pt>
              </c:numCache>
            </c:numRef>
          </c:val>
          <c:extLst>
            <c:ext xmlns:c16="http://schemas.microsoft.com/office/drawing/2014/chart" uri="{C3380CC4-5D6E-409C-BE32-E72D297353CC}">
              <c16:uniqueId val="{00000000-33AA-4102-9743-89F9AD65C25D}"/>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09267" y="1995312"/>
            <a:ext cx="16255604" cy="4244622"/>
          </a:xfrm>
        </p:spPr>
        <p:txBody>
          <a:bodyPr anchor="b"/>
          <a:lstStyle>
            <a:lvl1pPr algn="ctr">
              <a:defRPr sz="10666"/>
            </a:lvl1pPr>
          </a:lstStyle>
          <a:p>
            <a:r>
              <a:rPr lang="en-US"/>
              <a:t>Click to edit Master title style</a:t>
            </a:r>
            <a:endParaRPr lang="en-US" dirty="0"/>
          </a:p>
        </p:txBody>
      </p:sp>
      <p:sp>
        <p:nvSpPr>
          <p:cNvPr id="3" name="Subtitle 2"/>
          <p:cNvSpPr>
            <a:spLocks noGrp="1"/>
          </p:cNvSpPr>
          <p:nvPr>
            <p:ph type="subTitle" idx="1"/>
          </p:nvPr>
        </p:nvSpPr>
        <p:spPr>
          <a:xfrm>
            <a:off x="2709267" y="6403623"/>
            <a:ext cx="16255604" cy="2943577"/>
          </a:xfrm>
        </p:spPr>
        <p:txBody>
          <a:bodyPr/>
          <a:lstStyle>
            <a:lvl1pPr marL="0" indent="0" algn="ctr">
              <a:buNone/>
              <a:defRPr sz="4266"/>
            </a:lvl1pPr>
            <a:lvl2pPr marL="812764" indent="0" algn="ctr">
              <a:buNone/>
              <a:defRPr sz="3555"/>
            </a:lvl2pPr>
            <a:lvl3pPr marL="1625529" indent="0" algn="ctr">
              <a:buNone/>
              <a:defRPr sz="3200"/>
            </a:lvl3pPr>
            <a:lvl4pPr marL="2438293" indent="0" algn="ctr">
              <a:buNone/>
              <a:defRPr sz="2844"/>
            </a:lvl4pPr>
            <a:lvl5pPr marL="3251058" indent="0" algn="ctr">
              <a:buNone/>
              <a:defRPr sz="2844"/>
            </a:lvl5pPr>
            <a:lvl6pPr marL="4063822" indent="0" algn="ctr">
              <a:buNone/>
              <a:defRPr sz="2844"/>
            </a:lvl6pPr>
            <a:lvl7pPr marL="4876587" indent="0" algn="ctr">
              <a:buNone/>
              <a:defRPr sz="2844"/>
            </a:lvl7pPr>
            <a:lvl8pPr marL="5689351" indent="0" algn="ctr">
              <a:buNone/>
              <a:defRPr sz="2844"/>
            </a:lvl8pPr>
            <a:lvl9pPr marL="6502116" indent="0" algn="ctr">
              <a:buNone/>
              <a:defRPr sz="284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448174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278685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5" y="649111"/>
            <a:ext cx="467348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90097" y="649111"/>
            <a:ext cx="13749531"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641579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2023914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78808" y="3039535"/>
            <a:ext cx="18693944" cy="5071532"/>
          </a:xfrm>
        </p:spPr>
        <p:txBody>
          <a:bodyPr anchor="b"/>
          <a:lstStyle>
            <a:lvl1pPr>
              <a:defRPr sz="10666"/>
            </a:lvl1pPr>
          </a:lstStyle>
          <a:p>
            <a:r>
              <a:rPr lang="en-US"/>
              <a:t>Click to edit Master title style</a:t>
            </a:r>
            <a:endParaRPr lang="en-US" dirty="0"/>
          </a:p>
        </p:txBody>
      </p:sp>
      <p:sp>
        <p:nvSpPr>
          <p:cNvPr id="3" name="Text Placeholder 2"/>
          <p:cNvSpPr>
            <a:spLocks noGrp="1"/>
          </p:cNvSpPr>
          <p:nvPr>
            <p:ph type="body" idx="1"/>
          </p:nvPr>
        </p:nvSpPr>
        <p:spPr>
          <a:xfrm>
            <a:off x="1478808" y="8159046"/>
            <a:ext cx="18693944" cy="2666999"/>
          </a:xfrm>
        </p:spPr>
        <p:txBody>
          <a:bodyPr/>
          <a:lstStyle>
            <a:lvl1pPr marL="0" indent="0">
              <a:buNone/>
              <a:defRPr sz="4266">
                <a:solidFill>
                  <a:schemeClr val="tx1">
                    <a:tint val="75000"/>
                  </a:schemeClr>
                </a:solidFill>
              </a:defRPr>
            </a:lvl1pPr>
            <a:lvl2pPr marL="812764" indent="0">
              <a:buNone/>
              <a:defRPr sz="3555">
                <a:solidFill>
                  <a:schemeClr val="tx1">
                    <a:tint val="75000"/>
                  </a:schemeClr>
                </a:solidFill>
              </a:defRPr>
            </a:lvl2pPr>
            <a:lvl3pPr marL="1625529" indent="0">
              <a:buNone/>
              <a:defRPr sz="3200">
                <a:solidFill>
                  <a:schemeClr val="tx1">
                    <a:tint val="75000"/>
                  </a:schemeClr>
                </a:solidFill>
              </a:defRPr>
            </a:lvl3pPr>
            <a:lvl4pPr marL="2438293" indent="0">
              <a:buNone/>
              <a:defRPr sz="2844">
                <a:solidFill>
                  <a:schemeClr val="tx1">
                    <a:tint val="75000"/>
                  </a:schemeClr>
                </a:solidFill>
              </a:defRPr>
            </a:lvl4pPr>
            <a:lvl5pPr marL="3251058" indent="0">
              <a:buNone/>
              <a:defRPr sz="2844">
                <a:solidFill>
                  <a:schemeClr val="tx1">
                    <a:tint val="75000"/>
                  </a:schemeClr>
                </a:solidFill>
              </a:defRPr>
            </a:lvl5pPr>
            <a:lvl6pPr marL="4063822" indent="0">
              <a:buNone/>
              <a:defRPr sz="2844">
                <a:solidFill>
                  <a:schemeClr val="tx1">
                    <a:tint val="75000"/>
                  </a:schemeClr>
                </a:solidFill>
              </a:defRPr>
            </a:lvl6pPr>
            <a:lvl7pPr marL="4876587" indent="0">
              <a:buNone/>
              <a:defRPr sz="2844">
                <a:solidFill>
                  <a:schemeClr val="tx1">
                    <a:tint val="75000"/>
                  </a:schemeClr>
                </a:solidFill>
              </a:defRPr>
            </a:lvl7pPr>
            <a:lvl8pPr marL="5689351" indent="0">
              <a:buNone/>
              <a:defRPr sz="2844">
                <a:solidFill>
                  <a:schemeClr val="tx1">
                    <a:tint val="75000"/>
                  </a:schemeClr>
                </a:solidFill>
              </a:defRPr>
            </a:lvl8pPr>
            <a:lvl9pPr marL="6502116" indent="0">
              <a:buNone/>
              <a:defRPr sz="284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784150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90097"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972532"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1566348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92920" y="649112"/>
            <a:ext cx="18693944"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92921" y="2988734"/>
            <a:ext cx="9169175"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4" name="Content Placeholder 3"/>
          <p:cNvSpPr>
            <a:spLocks noGrp="1"/>
          </p:cNvSpPr>
          <p:nvPr>
            <p:ph sz="half" idx="2"/>
          </p:nvPr>
        </p:nvSpPr>
        <p:spPr>
          <a:xfrm>
            <a:off x="1492921" y="4453467"/>
            <a:ext cx="916917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972532" y="2988734"/>
            <a:ext cx="9214332"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6" name="Content Placeholder 5"/>
          <p:cNvSpPr>
            <a:spLocks noGrp="1"/>
          </p:cNvSpPr>
          <p:nvPr>
            <p:ph sz="quarter" idx="4"/>
          </p:nvPr>
        </p:nvSpPr>
        <p:spPr>
          <a:xfrm>
            <a:off x="10972532" y="4453467"/>
            <a:ext cx="9214332"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06BA03-9082-4B10-85E8-1721F6D93CF4}" type="datetimeFigureOut">
              <a:rPr lang="en-GB" smtClean="0"/>
              <a:t>14/09/2026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55366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06BA03-9082-4B10-85E8-1721F6D93CF4}" type="datetimeFigureOut">
              <a:rPr lang="en-GB" smtClean="0"/>
              <a:t>14/09/2026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739878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06BA03-9082-4B10-85E8-1721F6D93CF4}" type="datetimeFigureOut">
              <a:rPr lang="en-GB" smtClean="0"/>
              <a:t>14/09/2026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237113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endParaRPr lang="en-US" dirty="0"/>
          </a:p>
        </p:txBody>
      </p:sp>
      <p:sp>
        <p:nvSpPr>
          <p:cNvPr id="3" name="Content Placeholder 2"/>
          <p:cNvSpPr>
            <a:spLocks noGrp="1"/>
          </p:cNvSpPr>
          <p:nvPr>
            <p:ph idx="1"/>
          </p:nvPr>
        </p:nvSpPr>
        <p:spPr>
          <a:xfrm>
            <a:off x="9214332" y="1755423"/>
            <a:ext cx="10972532" cy="8664222"/>
          </a:xfrm>
        </p:spPr>
        <p:txBody>
          <a:bodyPr/>
          <a:lstStyle>
            <a:lvl1pPr>
              <a:defRPr sz="5689"/>
            </a:lvl1pPr>
            <a:lvl2pPr>
              <a:defRPr sz="4978"/>
            </a:lvl2pPr>
            <a:lvl3pPr>
              <a:defRPr sz="4266"/>
            </a:lvl3pPr>
            <a:lvl4pPr>
              <a:defRPr sz="3555"/>
            </a:lvl4pPr>
            <a:lvl5pPr>
              <a:defRPr sz="3555"/>
            </a:lvl5pPr>
            <a:lvl6pPr>
              <a:defRPr sz="3555"/>
            </a:lvl6pPr>
            <a:lvl7pPr>
              <a:defRPr sz="3555"/>
            </a:lvl7pPr>
            <a:lvl8pPr>
              <a:defRPr sz="3555"/>
            </a:lvl8pPr>
            <a:lvl9pPr>
              <a:defRPr sz="355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495316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endParaRPr lang="en-US" dirty="0"/>
          </a:p>
        </p:txBody>
      </p:sp>
      <p:sp>
        <p:nvSpPr>
          <p:cNvPr id="3" name="Picture Placeholder 2"/>
          <p:cNvSpPr>
            <a:spLocks noGrp="1" noChangeAspect="1"/>
          </p:cNvSpPr>
          <p:nvPr>
            <p:ph type="pic" idx="1"/>
          </p:nvPr>
        </p:nvSpPr>
        <p:spPr>
          <a:xfrm>
            <a:off x="9214332" y="1755423"/>
            <a:ext cx="10972532" cy="8664222"/>
          </a:xfrm>
        </p:spPr>
        <p:txBody>
          <a:bodyPr anchor="t"/>
          <a:lstStyle>
            <a:lvl1pPr marL="0" indent="0">
              <a:buNone/>
              <a:defRPr sz="5689"/>
            </a:lvl1pPr>
            <a:lvl2pPr marL="812764" indent="0">
              <a:buNone/>
              <a:defRPr sz="4978"/>
            </a:lvl2pPr>
            <a:lvl3pPr marL="1625529" indent="0">
              <a:buNone/>
              <a:defRPr sz="4266"/>
            </a:lvl3pPr>
            <a:lvl4pPr marL="2438293" indent="0">
              <a:buNone/>
              <a:defRPr sz="3555"/>
            </a:lvl4pPr>
            <a:lvl5pPr marL="3251058" indent="0">
              <a:buNone/>
              <a:defRPr sz="3555"/>
            </a:lvl5pPr>
            <a:lvl6pPr marL="4063822" indent="0">
              <a:buNone/>
              <a:defRPr sz="3555"/>
            </a:lvl6pPr>
            <a:lvl7pPr marL="4876587" indent="0">
              <a:buNone/>
              <a:defRPr sz="3555"/>
            </a:lvl7pPr>
            <a:lvl8pPr marL="5689351" indent="0">
              <a:buNone/>
              <a:defRPr sz="3555"/>
            </a:lvl8pPr>
            <a:lvl9pPr marL="6502116" indent="0">
              <a:buNone/>
              <a:defRPr sz="3555"/>
            </a:lvl9pPr>
          </a:lstStyle>
          <a:p>
            <a:r>
              <a:rPr lang="en-US"/>
              <a:t>Click icon to add picture</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130863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649112"/>
            <a:ext cx="18693944"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90097" y="3245556"/>
            <a:ext cx="18693944"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490097" y="11300179"/>
            <a:ext cx="4876681"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A206BA03-9082-4B10-85E8-1721F6D93CF4}" type="datetimeFigureOut">
              <a:rPr lang="en-GB" smtClean="0"/>
              <a:t>14/09/2026</a:t>
            </a:fld>
            <a:endParaRPr lang="en-GB"/>
          </a:p>
        </p:txBody>
      </p:sp>
      <p:sp>
        <p:nvSpPr>
          <p:cNvPr id="5" name="Footer Placeholder 4"/>
          <p:cNvSpPr>
            <a:spLocks noGrp="1"/>
          </p:cNvSpPr>
          <p:nvPr>
            <p:ph type="ftr" sz="quarter" idx="3"/>
          </p:nvPr>
        </p:nvSpPr>
        <p:spPr>
          <a:xfrm>
            <a:off x="7179558" y="11300179"/>
            <a:ext cx="7315022"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5307360" y="11300179"/>
            <a:ext cx="4876681"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7E2B5224-034F-41F7-AC93-B29EFFD919A9}" type="slidenum">
              <a:rPr lang="en-GB" smtClean="0"/>
              <a:t>‹#›</a:t>
            </a:fld>
            <a:endParaRPr lang="en-GB"/>
          </a:p>
        </p:txBody>
      </p:sp>
    </p:spTree>
    <p:extLst>
      <p:ext uri="{BB962C8B-B14F-4D97-AF65-F5344CB8AC3E}">
        <p14:creationId xmlns:p14="http://schemas.microsoft.com/office/powerpoint/2010/main" val="1099199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625529" rtl="0" eaLnBrk="1" latinLnBrk="0" hangingPunct="1">
        <a:lnSpc>
          <a:spcPct val="90000"/>
        </a:lnSpc>
        <a:spcBef>
          <a:spcPct val="0"/>
        </a:spcBef>
        <a:buNone/>
        <a:defRPr sz="7822" kern="1200">
          <a:solidFill>
            <a:schemeClr val="tx1"/>
          </a:solidFill>
          <a:latin typeface="+mj-lt"/>
          <a:ea typeface="+mj-ea"/>
          <a:cs typeface="+mj-cs"/>
        </a:defRPr>
      </a:lvl1pPr>
    </p:titleStyle>
    <p:bodyStyle>
      <a:lvl1pPr marL="406382" indent="-406382" algn="l" defTabSz="1625529" rtl="0"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147" indent="-406382" algn="l" defTabSz="1625529" rtl="0" eaLnBrk="1" latinLnBrk="0" hangingPunct="1">
        <a:lnSpc>
          <a:spcPct val="90000"/>
        </a:lnSpc>
        <a:spcBef>
          <a:spcPts val="889"/>
        </a:spcBef>
        <a:buFont typeface="Arial" panose="020B0604020202020204" pitchFamily="34" charset="0"/>
        <a:buChar char="•"/>
        <a:defRPr sz="4266" kern="1200">
          <a:solidFill>
            <a:schemeClr val="tx1"/>
          </a:solidFill>
          <a:latin typeface="+mn-lt"/>
          <a:ea typeface="+mn-ea"/>
          <a:cs typeface="+mn-cs"/>
        </a:defRPr>
      </a:lvl2pPr>
      <a:lvl3pPr marL="2031911" indent="-406382" algn="l" defTabSz="1625529" rtl="0" eaLnBrk="1" latinLnBrk="0" hangingPunct="1">
        <a:lnSpc>
          <a:spcPct val="90000"/>
        </a:lnSpc>
        <a:spcBef>
          <a:spcPts val="889"/>
        </a:spcBef>
        <a:buFont typeface="Arial" panose="020B0604020202020204" pitchFamily="34" charset="0"/>
        <a:buChar char="•"/>
        <a:defRPr sz="3555" kern="1200">
          <a:solidFill>
            <a:schemeClr val="tx1"/>
          </a:solidFill>
          <a:latin typeface="+mn-lt"/>
          <a:ea typeface="+mn-ea"/>
          <a:cs typeface="+mn-cs"/>
        </a:defRPr>
      </a:lvl3pPr>
      <a:lvl4pPr marL="2844676"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440"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204"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2969"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5733"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498"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625529" rtl="0" eaLnBrk="1" latinLnBrk="0" hangingPunct="1">
        <a:defRPr sz="3200" kern="1200">
          <a:solidFill>
            <a:schemeClr val="tx1"/>
          </a:solidFill>
          <a:latin typeface="+mn-lt"/>
          <a:ea typeface="+mn-ea"/>
          <a:cs typeface="+mn-cs"/>
        </a:defRPr>
      </a:lvl1pPr>
      <a:lvl2pPr marL="812764" algn="l" defTabSz="1625529" rtl="0" eaLnBrk="1" latinLnBrk="0" hangingPunct="1">
        <a:defRPr sz="3200" kern="1200">
          <a:solidFill>
            <a:schemeClr val="tx1"/>
          </a:solidFill>
          <a:latin typeface="+mn-lt"/>
          <a:ea typeface="+mn-ea"/>
          <a:cs typeface="+mn-cs"/>
        </a:defRPr>
      </a:lvl2pPr>
      <a:lvl3pPr marL="1625529" algn="l" defTabSz="1625529" rtl="0" eaLnBrk="1" latinLnBrk="0" hangingPunct="1">
        <a:defRPr sz="3200" kern="1200">
          <a:solidFill>
            <a:schemeClr val="tx1"/>
          </a:solidFill>
          <a:latin typeface="+mn-lt"/>
          <a:ea typeface="+mn-ea"/>
          <a:cs typeface="+mn-cs"/>
        </a:defRPr>
      </a:lvl3pPr>
      <a:lvl4pPr marL="2438293" algn="l" defTabSz="1625529" rtl="0" eaLnBrk="1" latinLnBrk="0" hangingPunct="1">
        <a:defRPr sz="3200" kern="1200">
          <a:solidFill>
            <a:schemeClr val="tx1"/>
          </a:solidFill>
          <a:latin typeface="+mn-lt"/>
          <a:ea typeface="+mn-ea"/>
          <a:cs typeface="+mn-cs"/>
        </a:defRPr>
      </a:lvl4pPr>
      <a:lvl5pPr marL="3251058" algn="l" defTabSz="1625529" rtl="0" eaLnBrk="1" latinLnBrk="0" hangingPunct="1">
        <a:defRPr sz="3200" kern="1200">
          <a:solidFill>
            <a:schemeClr val="tx1"/>
          </a:solidFill>
          <a:latin typeface="+mn-lt"/>
          <a:ea typeface="+mn-ea"/>
          <a:cs typeface="+mn-cs"/>
        </a:defRPr>
      </a:lvl5pPr>
      <a:lvl6pPr marL="4063822" algn="l" defTabSz="1625529" rtl="0" eaLnBrk="1" latinLnBrk="0" hangingPunct="1">
        <a:defRPr sz="3200" kern="1200">
          <a:solidFill>
            <a:schemeClr val="tx1"/>
          </a:solidFill>
          <a:latin typeface="+mn-lt"/>
          <a:ea typeface="+mn-ea"/>
          <a:cs typeface="+mn-cs"/>
        </a:defRPr>
      </a:lvl6pPr>
      <a:lvl7pPr marL="4876587" algn="l" defTabSz="1625529" rtl="0" eaLnBrk="1" latinLnBrk="0" hangingPunct="1">
        <a:defRPr sz="3200" kern="1200">
          <a:solidFill>
            <a:schemeClr val="tx1"/>
          </a:solidFill>
          <a:latin typeface="+mn-lt"/>
          <a:ea typeface="+mn-ea"/>
          <a:cs typeface="+mn-cs"/>
        </a:defRPr>
      </a:lvl7pPr>
      <a:lvl8pPr marL="5689351" algn="l" defTabSz="1625529" rtl="0" eaLnBrk="1" latinLnBrk="0" hangingPunct="1">
        <a:defRPr sz="3200" kern="1200">
          <a:solidFill>
            <a:schemeClr val="tx1"/>
          </a:solidFill>
          <a:latin typeface="+mn-lt"/>
          <a:ea typeface="+mn-ea"/>
          <a:cs typeface="+mn-cs"/>
        </a:defRPr>
      </a:lvl8pPr>
      <a:lvl9pPr marL="6502116" algn="l" defTabSz="162552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sv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20614B6-8888-46A4-8E27-11499C32209E}"/>
              </a:ext>
            </a:extLst>
          </p:cNvPr>
          <p:cNvSpPr txBox="1"/>
          <p:nvPr/>
        </p:nvSpPr>
        <p:spPr>
          <a:xfrm>
            <a:off x="0" y="1634163"/>
            <a:ext cx="21674137" cy="3970318"/>
          </a:xfrm>
          <a:prstGeom prst="rect">
            <a:avLst/>
          </a:prstGeom>
          <a:noFill/>
        </p:spPr>
        <p:txBody>
          <a:bodyPr wrap="square" rtlCol="0">
            <a:spAutoFit/>
          </a:bodyPr>
          <a:lstStyle/>
          <a:p>
            <a:r>
              <a:rPr lang="en-GB" sz="2000" b="1" dirty="0">
                <a:solidFill>
                  <a:srgbClr val="1D447C"/>
                </a:solidFill>
                <a:latin typeface="Segoe UI" panose="020B0502040204020203" pitchFamily="34" charset="0"/>
                <a:cs typeface="Segoe UI" panose="020B0502040204020203" pitchFamily="34" charset="0"/>
              </a:rPr>
              <a:t>Is this right for you?</a:t>
            </a:r>
          </a:p>
          <a:p>
            <a:endParaRPr lang="en-GB" b="1"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This portfolio would potentially be suitable for someone looking for the potential of long-term returns and provide medium-high growth on top whilst being happy with moderate-high short-to-medium-term volatility in the returns. The investor would need to accept the potential for capital loss.</a:t>
            </a:r>
          </a:p>
          <a:p>
            <a:endParaRPr lang="en-GB" sz="1600" dirty="0">
              <a:latin typeface="Segoe UI" panose="020B0502040204020203" pitchFamily="34" charset="0"/>
              <a:cs typeface="Segoe UI" panose="020B0502040204020203" pitchFamily="34" charset="0"/>
            </a:endParaRPr>
          </a:p>
          <a:p>
            <a:r>
              <a:rPr lang="en-GB" sz="2000" b="1" dirty="0">
                <a:solidFill>
                  <a:srgbClr val="1D447C"/>
                </a:solidFill>
                <a:latin typeface="Segoe UI" panose="020B0502040204020203" pitchFamily="34" charset="0"/>
                <a:cs typeface="Segoe UI" panose="020B0502040204020203" pitchFamily="34" charset="0"/>
              </a:rPr>
              <a:t>Investment Approach</a:t>
            </a:r>
          </a:p>
          <a:p>
            <a:br>
              <a:rPr lang="en-GB" sz="1600" dirty="0">
                <a:latin typeface="Segoe UI" panose="020B0502040204020203" pitchFamily="34" charset="0"/>
                <a:cs typeface="Segoe UI" panose="020B0502040204020203" pitchFamily="34" charset="0"/>
              </a:rPr>
            </a:br>
            <a:r>
              <a:rPr lang="en-GB" sz="1600" dirty="0">
                <a:latin typeface="Segoe UI" panose="020B0502040204020203" pitchFamily="34" charset="0"/>
                <a:cs typeface="Segoe UI" panose="020B0502040204020203" pitchFamily="34" charset="0"/>
              </a:rPr>
              <a:t>The portfolio utilises a core-satellite approach investing 80-90% of the funds into low-cost passive funds with the remaining 10-20% in active investments for real estate and alternative positions.</a:t>
            </a:r>
          </a:p>
          <a:p>
            <a:endParaRPr lang="en-GB" sz="1600"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Our approach to managing the passive element of the portfolio is to make asset allocation decisions dependent on the global economic outlook. Our investment mandate provides the flexibility to go 10% over/under the Morningstar PIMFA benchmark asset allocation weightings we measure our performance against.</a:t>
            </a:r>
            <a:br>
              <a:rPr lang="en-GB" sz="1600" dirty="0">
                <a:latin typeface="Segoe UI" panose="020B0502040204020203" pitchFamily="34" charset="0"/>
                <a:cs typeface="Segoe UI" panose="020B0502040204020203" pitchFamily="34" charset="0"/>
              </a:rPr>
            </a:br>
            <a:br>
              <a:rPr lang="en-GB" sz="1600" dirty="0">
                <a:latin typeface="Segoe UI" panose="020B0502040204020203" pitchFamily="34" charset="0"/>
                <a:cs typeface="Segoe UI" panose="020B0502040204020203" pitchFamily="34" charset="0"/>
              </a:rPr>
            </a:br>
            <a:r>
              <a:rPr lang="en-GB" sz="1600" dirty="0">
                <a:latin typeface="Segoe UI" panose="020B0502040204020203" pitchFamily="34" charset="0"/>
                <a:cs typeface="Segoe UI" panose="020B0502040204020203" pitchFamily="34" charset="0"/>
              </a:rPr>
              <a:t>The Morningstar PIMFA benchmarks series consists of five composite indices designed to represent the weightings and show returns of selected multi-asset-class strategies, determined by the PIMFA Private Investor Indices Committee, the Morningstar PIMFA Growth benchmark aims to represent an investment strategy of a client seeking an approach focused on capital growth in their portfolio.</a:t>
            </a:r>
          </a:p>
          <a:p>
            <a:endParaRPr lang="en-GB" sz="1400" dirty="0">
              <a:latin typeface="Segoe UI" panose="020B05020402040202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E168C1C7-0CEC-4AD9-93AA-50D82CAEA08B}"/>
              </a:ext>
            </a:extLst>
          </p:cNvPr>
          <p:cNvSpPr/>
          <p:nvPr/>
        </p:nvSpPr>
        <p:spPr>
          <a:xfrm rot="10800000">
            <a:off x="12739085" y="6866022"/>
            <a:ext cx="6287902" cy="614281"/>
          </a:xfrm>
          <a:prstGeom prst="rect">
            <a:avLst/>
          </a:prstGeom>
          <a:gradFill flip="none" rotWithShape="1">
            <a:gsLst>
              <a:gs pos="0">
                <a:srgbClr val="00B050"/>
              </a:gs>
              <a:gs pos="20000">
                <a:srgbClr val="92D050"/>
              </a:gs>
              <a:gs pos="40000">
                <a:srgbClr val="FFFF00"/>
              </a:gs>
              <a:gs pos="100000">
                <a:srgbClr val="C00000"/>
              </a:gs>
              <a:gs pos="80000">
                <a:srgbClr val="FF0000"/>
              </a:gs>
              <a:gs pos="60000">
                <a:srgbClr val="FFC000"/>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pic>
        <p:nvPicPr>
          <p:cNvPr id="3" name="Graphic 2" descr="Arrow Up">
            <a:extLst>
              <a:ext uri="{FF2B5EF4-FFF2-40B4-BE49-F238E27FC236}">
                <a16:creationId xmlns:a16="http://schemas.microsoft.com/office/drawing/2014/main" id="{8DEB0A07-8617-4AC1-9AA9-CB1F1BC6A1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7057591" y="7458649"/>
            <a:ext cx="840933" cy="765440"/>
          </a:xfrm>
          <a:prstGeom prst="rect">
            <a:avLst/>
          </a:prstGeom>
        </p:spPr>
      </p:pic>
      <p:sp>
        <p:nvSpPr>
          <p:cNvPr id="7" name="TextBox 6">
            <a:extLst>
              <a:ext uri="{FF2B5EF4-FFF2-40B4-BE49-F238E27FC236}">
                <a16:creationId xmlns:a16="http://schemas.microsoft.com/office/drawing/2014/main" id="{52B03BD6-52F1-4770-85EF-96BA5FC9F5F6}"/>
              </a:ext>
            </a:extLst>
          </p:cNvPr>
          <p:cNvSpPr txBox="1"/>
          <p:nvPr/>
        </p:nvSpPr>
        <p:spPr>
          <a:xfrm>
            <a:off x="11433787" y="6443417"/>
            <a:ext cx="2197694" cy="400110"/>
          </a:xfrm>
          <a:prstGeom prst="rect">
            <a:avLst/>
          </a:prstGeom>
          <a:noFill/>
        </p:spPr>
        <p:txBody>
          <a:bodyPr wrap="square" rtlCol="0">
            <a:spAutoFit/>
          </a:bodyPr>
          <a:lstStyle/>
          <a:p>
            <a:r>
              <a:rPr lang="en-GB" sz="2000" dirty="0"/>
              <a:t>Lower risk</a:t>
            </a:r>
          </a:p>
        </p:txBody>
      </p:sp>
      <p:sp>
        <p:nvSpPr>
          <p:cNvPr id="13" name="TextBox 12">
            <a:extLst>
              <a:ext uri="{FF2B5EF4-FFF2-40B4-BE49-F238E27FC236}">
                <a16:creationId xmlns:a16="http://schemas.microsoft.com/office/drawing/2014/main" id="{D40ABE73-DEC7-462F-B635-4E1BDB6326CA}"/>
              </a:ext>
            </a:extLst>
          </p:cNvPr>
          <p:cNvSpPr txBox="1"/>
          <p:nvPr/>
        </p:nvSpPr>
        <p:spPr>
          <a:xfrm>
            <a:off x="18866346" y="6364391"/>
            <a:ext cx="2197694" cy="369332"/>
          </a:xfrm>
          <a:prstGeom prst="rect">
            <a:avLst/>
          </a:prstGeom>
          <a:noFill/>
        </p:spPr>
        <p:txBody>
          <a:bodyPr wrap="square" rtlCol="0">
            <a:spAutoFit/>
          </a:bodyPr>
          <a:lstStyle/>
          <a:p>
            <a:r>
              <a:rPr lang="en-GB" dirty="0"/>
              <a:t>Higher risk</a:t>
            </a:r>
          </a:p>
        </p:txBody>
      </p:sp>
      <p:sp>
        <p:nvSpPr>
          <p:cNvPr id="14" name="TextBox 13">
            <a:extLst>
              <a:ext uri="{FF2B5EF4-FFF2-40B4-BE49-F238E27FC236}">
                <a16:creationId xmlns:a16="http://schemas.microsoft.com/office/drawing/2014/main" id="{5B4E37BC-72D9-4F6F-B942-8DE9FBCD7C14}"/>
              </a:ext>
            </a:extLst>
          </p:cNvPr>
          <p:cNvSpPr txBox="1"/>
          <p:nvPr/>
        </p:nvSpPr>
        <p:spPr>
          <a:xfrm>
            <a:off x="11433787" y="7497207"/>
            <a:ext cx="4056392" cy="369332"/>
          </a:xfrm>
          <a:prstGeom prst="rect">
            <a:avLst/>
          </a:prstGeom>
          <a:noFill/>
        </p:spPr>
        <p:txBody>
          <a:bodyPr wrap="square" rtlCol="0">
            <a:spAutoFit/>
          </a:bodyPr>
          <a:lstStyle/>
          <a:p>
            <a:r>
              <a:rPr lang="en-GB" dirty="0"/>
              <a:t>Typically lower rewards</a:t>
            </a:r>
          </a:p>
        </p:txBody>
      </p:sp>
      <p:sp>
        <p:nvSpPr>
          <p:cNvPr id="15" name="TextBox 14">
            <a:extLst>
              <a:ext uri="{FF2B5EF4-FFF2-40B4-BE49-F238E27FC236}">
                <a16:creationId xmlns:a16="http://schemas.microsoft.com/office/drawing/2014/main" id="{79994251-75DB-4CF3-BF2A-BB71AD924041}"/>
              </a:ext>
            </a:extLst>
          </p:cNvPr>
          <p:cNvSpPr txBox="1"/>
          <p:nvPr/>
        </p:nvSpPr>
        <p:spPr>
          <a:xfrm>
            <a:off x="17670964" y="7525706"/>
            <a:ext cx="3769540" cy="369332"/>
          </a:xfrm>
          <a:prstGeom prst="rect">
            <a:avLst/>
          </a:prstGeom>
          <a:noFill/>
        </p:spPr>
        <p:txBody>
          <a:bodyPr wrap="square" rtlCol="0">
            <a:spAutoFit/>
          </a:bodyPr>
          <a:lstStyle/>
          <a:p>
            <a:r>
              <a:rPr lang="en-GB" dirty="0"/>
              <a:t>Typically higher rewards</a:t>
            </a:r>
          </a:p>
        </p:txBody>
      </p:sp>
      <p:graphicFrame>
        <p:nvGraphicFramePr>
          <p:cNvPr id="16" name="Chart 15">
            <a:extLst>
              <a:ext uri="{FF2B5EF4-FFF2-40B4-BE49-F238E27FC236}">
                <a16:creationId xmlns:a16="http://schemas.microsoft.com/office/drawing/2014/main" id="{158A63F4-78F7-4C25-9CAA-CDF9B9B43F91}"/>
              </a:ext>
            </a:extLst>
          </p:cNvPr>
          <p:cNvGraphicFramePr/>
          <p:nvPr>
            <p:extLst>
              <p:ext uri="{D42A27DB-BD31-4B8C-83A1-F6EECF244321}">
                <p14:modId xmlns:p14="http://schemas.microsoft.com/office/powerpoint/2010/main" val="1546870562"/>
              </p:ext>
            </p:extLst>
          </p:nvPr>
        </p:nvGraphicFramePr>
        <p:xfrm>
          <a:off x="2632362" y="5792005"/>
          <a:ext cx="6287902" cy="3416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Table 16">
            <a:extLst>
              <a:ext uri="{FF2B5EF4-FFF2-40B4-BE49-F238E27FC236}">
                <a16:creationId xmlns:a16="http://schemas.microsoft.com/office/drawing/2014/main" id="{EFBB58F3-CAC5-42F2-80B6-2F9933005440}"/>
              </a:ext>
            </a:extLst>
          </p:cNvPr>
          <p:cNvGraphicFramePr>
            <a:graphicFrameLocks noGrp="1"/>
          </p:cNvGraphicFramePr>
          <p:nvPr>
            <p:extLst>
              <p:ext uri="{D42A27DB-BD31-4B8C-83A1-F6EECF244321}">
                <p14:modId xmlns:p14="http://schemas.microsoft.com/office/powerpoint/2010/main" val="2552915033"/>
              </p:ext>
            </p:extLst>
          </p:nvPr>
        </p:nvGraphicFramePr>
        <p:xfrm>
          <a:off x="937338" y="9153169"/>
          <a:ext cx="4401900" cy="2131312"/>
        </p:xfrm>
        <a:graphic>
          <a:graphicData uri="http://schemas.openxmlformats.org/drawingml/2006/table">
            <a:tbl>
              <a:tblPr>
                <a:tableStyleId>{B301B821-A1FF-4177-AEE7-76D212191A09}</a:tableStyleId>
              </a:tblPr>
              <a:tblGrid>
                <a:gridCol w="3022275">
                  <a:extLst>
                    <a:ext uri="{9D8B030D-6E8A-4147-A177-3AD203B41FA5}">
                      <a16:colId xmlns:a16="http://schemas.microsoft.com/office/drawing/2014/main" val="106622499"/>
                    </a:ext>
                  </a:extLst>
                </a:gridCol>
                <a:gridCol w="1379625">
                  <a:extLst>
                    <a:ext uri="{9D8B030D-6E8A-4147-A177-3AD203B41FA5}">
                      <a16:colId xmlns:a16="http://schemas.microsoft.com/office/drawing/2014/main" val="267384605"/>
                    </a:ext>
                  </a:extLst>
                </a:gridCol>
              </a:tblGrid>
              <a:tr h="427040">
                <a:tc>
                  <a:txBody>
                    <a:bodyPr/>
                    <a:lstStyle/>
                    <a:p>
                      <a:r>
                        <a:rPr lang="en-GB" sz="1600" dirty="0"/>
                        <a:t>UK Equities</a:t>
                      </a:r>
                    </a:p>
                  </a:txBody>
                  <a:tcPr marL="288989" marR="288989" marT="144494" marB="144494"/>
                </a:tc>
                <a:tc>
                  <a:txBody>
                    <a:bodyPr/>
                    <a:lstStyle/>
                    <a:p>
                      <a:pPr algn="r"/>
                      <a:r>
                        <a:rPr lang="en-GB" sz="1600" dirty="0"/>
                        <a:t>17.5%</a:t>
                      </a:r>
                    </a:p>
                  </a:txBody>
                  <a:tcPr marL="288989" marR="288989" marT="144494" marB="144494"/>
                </a:tc>
                <a:extLst>
                  <a:ext uri="{0D108BD9-81ED-4DB2-BD59-A6C34878D82A}">
                    <a16:rowId xmlns:a16="http://schemas.microsoft.com/office/drawing/2014/main" val="1346912457"/>
                  </a:ext>
                </a:extLst>
              </a:tr>
              <a:tr h="427040">
                <a:tc>
                  <a:txBody>
                    <a:bodyPr/>
                    <a:lstStyle/>
                    <a:p>
                      <a:r>
                        <a:rPr lang="en-GB" sz="1600" dirty="0"/>
                        <a:t>International Equities</a:t>
                      </a:r>
                    </a:p>
                  </a:txBody>
                  <a:tcPr marL="288989" marR="288989" marT="144494" marB="144494"/>
                </a:tc>
                <a:tc>
                  <a:txBody>
                    <a:bodyPr/>
                    <a:lstStyle/>
                    <a:p>
                      <a:pPr algn="r"/>
                      <a:r>
                        <a:rPr lang="en-GB" sz="1600" dirty="0"/>
                        <a:t>60.0%</a:t>
                      </a:r>
                    </a:p>
                  </a:txBody>
                  <a:tcPr marL="288989" marR="288989" marT="144494" marB="144494"/>
                </a:tc>
                <a:extLst>
                  <a:ext uri="{0D108BD9-81ED-4DB2-BD59-A6C34878D82A}">
                    <a16:rowId xmlns:a16="http://schemas.microsoft.com/office/drawing/2014/main" val="3950210641"/>
                  </a:ext>
                </a:extLst>
              </a:tr>
              <a:tr h="427040">
                <a:tc>
                  <a:txBody>
                    <a:bodyPr/>
                    <a:lstStyle/>
                    <a:p>
                      <a:r>
                        <a:rPr lang="en-GB" sz="1600" dirty="0"/>
                        <a:t>Government bonds</a:t>
                      </a:r>
                    </a:p>
                  </a:txBody>
                  <a:tcPr marL="288989" marR="288989" marT="144494" marB="144494"/>
                </a:tc>
                <a:tc>
                  <a:txBody>
                    <a:bodyPr/>
                    <a:lstStyle/>
                    <a:p>
                      <a:pPr algn="r"/>
                      <a:r>
                        <a:rPr lang="en-GB" sz="1600" dirty="0"/>
                        <a:t>2.5%</a:t>
                      </a:r>
                    </a:p>
                  </a:txBody>
                  <a:tcPr marL="288989" marR="288989" marT="144494" marB="144494"/>
                </a:tc>
                <a:extLst>
                  <a:ext uri="{0D108BD9-81ED-4DB2-BD59-A6C34878D82A}">
                    <a16:rowId xmlns:a16="http://schemas.microsoft.com/office/drawing/2014/main" val="3097103475"/>
                  </a:ext>
                </a:extLst>
              </a:tr>
              <a:tr h="427040">
                <a:tc>
                  <a:txBody>
                    <a:bodyPr/>
                    <a:lstStyle/>
                    <a:p>
                      <a:r>
                        <a:rPr lang="en-GB" sz="1600" dirty="0"/>
                        <a:t>Corporate bonds</a:t>
                      </a:r>
                    </a:p>
                  </a:txBody>
                  <a:tcPr marL="288989" marR="288989" marT="144494" marB="144494"/>
                </a:tc>
                <a:tc>
                  <a:txBody>
                    <a:bodyPr/>
                    <a:lstStyle/>
                    <a:p>
                      <a:pPr algn="r"/>
                      <a:r>
                        <a:rPr lang="en-GB" sz="1600" dirty="0"/>
                        <a:t>7.5%</a:t>
                      </a:r>
                    </a:p>
                  </a:txBody>
                  <a:tcPr marL="288989" marR="288989" marT="144494" marB="144494"/>
                </a:tc>
                <a:extLst>
                  <a:ext uri="{0D108BD9-81ED-4DB2-BD59-A6C34878D82A}">
                    <a16:rowId xmlns:a16="http://schemas.microsoft.com/office/drawing/2014/main" val="2893639291"/>
                  </a:ext>
                </a:extLst>
              </a:tr>
            </a:tbl>
          </a:graphicData>
        </a:graphic>
      </p:graphicFrame>
      <p:sp>
        <p:nvSpPr>
          <p:cNvPr id="18" name="Rectangle 17">
            <a:extLst>
              <a:ext uri="{FF2B5EF4-FFF2-40B4-BE49-F238E27FC236}">
                <a16:creationId xmlns:a16="http://schemas.microsoft.com/office/drawing/2014/main" id="{9AF9EA90-EA6C-4F9C-B2C2-C459602387E4}"/>
              </a:ext>
            </a:extLst>
          </p:cNvPr>
          <p:cNvSpPr/>
          <p:nvPr/>
        </p:nvSpPr>
        <p:spPr>
          <a:xfrm>
            <a:off x="511610" y="9311360"/>
            <a:ext cx="240824" cy="240824"/>
          </a:xfrm>
          <a:prstGeom prst="rect">
            <a:avLst/>
          </a:prstGeom>
          <a:solidFill>
            <a:srgbClr val="1D447C"/>
          </a:solidFill>
          <a:ln>
            <a:solidFill>
              <a:srgbClr val="1D44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19" name="Rectangle 18">
            <a:extLst>
              <a:ext uri="{FF2B5EF4-FFF2-40B4-BE49-F238E27FC236}">
                <a16:creationId xmlns:a16="http://schemas.microsoft.com/office/drawing/2014/main" id="{23737498-075D-43C4-856F-99610F03C4EF}"/>
              </a:ext>
            </a:extLst>
          </p:cNvPr>
          <p:cNvSpPr/>
          <p:nvPr/>
        </p:nvSpPr>
        <p:spPr>
          <a:xfrm>
            <a:off x="501887" y="10377952"/>
            <a:ext cx="240824" cy="240824"/>
          </a:xfrm>
          <a:prstGeom prst="rect">
            <a:avLst/>
          </a:prstGeom>
          <a:solidFill>
            <a:srgbClr val="809BCE"/>
          </a:solidFill>
          <a:ln>
            <a:solidFill>
              <a:srgbClr val="80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0" name="Rectangle 19">
            <a:extLst>
              <a:ext uri="{FF2B5EF4-FFF2-40B4-BE49-F238E27FC236}">
                <a16:creationId xmlns:a16="http://schemas.microsoft.com/office/drawing/2014/main" id="{E0CF1088-0A0B-4D30-94AD-9EFD88340D13}"/>
              </a:ext>
            </a:extLst>
          </p:cNvPr>
          <p:cNvSpPr/>
          <p:nvPr/>
        </p:nvSpPr>
        <p:spPr>
          <a:xfrm>
            <a:off x="490461" y="10914660"/>
            <a:ext cx="240824" cy="240824"/>
          </a:xfrm>
          <a:prstGeom prst="rect">
            <a:avLst/>
          </a:prstGeom>
          <a:solidFill>
            <a:srgbClr val="30343F"/>
          </a:solidFill>
          <a:ln>
            <a:solidFill>
              <a:srgbClr val="3034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1" name="Rectangle 20">
            <a:extLst>
              <a:ext uri="{FF2B5EF4-FFF2-40B4-BE49-F238E27FC236}">
                <a16:creationId xmlns:a16="http://schemas.microsoft.com/office/drawing/2014/main" id="{82DEB418-C0F7-4314-9116-D8C242CAF76F}"/>
              </a:ext>
            </a:extLst>
          </p:cNvPr>
          <p:cNvSpPr/>
          <p:nvPr/>
        </p:nvSpPr>
        <p:spPr>
          <a:xfrm>
            <a:off x="5889312" y="9837611"/>
            <a:ext cx="240824" cy="240824"/>
          </a:xfrm>
          <a:prstGeom prst="rect">
            <a:avLst/>
          </a:prstGeom>
          <a:solidFill>
            <a:srgbClr val="CC66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2" name="Rectangle 21">
            <a:extLst>
              <a:ext uri="{FF2B5EF4-FFF2-40B4-BE49-F238E27FC236}">
                <a16:creationId xmlns:a16="http://schemas.microsoft.com/office/drawing/2014/main" id="{3D4F3BCD-E9CD-463F-90F5-1CF0FB3821FC}"/>
              </a:ext>
            </a:extLst>
          </p:cNvPr>
          <p:cNvSpPr/>
          <p:nvPr/>
        </p:nvSpPr>
        <p:spPr>
          <a:xfrm>
            <a:off x="503703" y="9855182"/>
            <a:ext cx="240824" cy="240824"/>
          </a:xfrm>
          <a:prstGeom prst="rect">
            <a:avLst/>
          </a:prstGeom>
          <a:solidFill>
            <a:srgbClr val="696D7D"/>
          </a:solidFill>
          <a:ln>
            <a:solidFill>
              <a:srgbClr val="696D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3" name="Rectangle 22">
            <a:extLst>
              <a:ext uri="{FF2B5EF4-FFF2-40B4-BE49-F238E27FC236}">
                <a16:creationId xmlns:a16="http://schemas.microsoft.com/office/drawing/2014/main" id="{C236803E-CBD4-473C-B090-A4ADFEEAB9DC}"/>
              </a:ext>
            </a:extLst>
          </p:cNvPr>
          <p:cNvSpPr/>
          <p:nvPr/>
        </p:nvSpPr>
        <p:spPr>
          <a:xfrm>
            <a:off x="5893846" y="9297448"/>
            <a:ext cx="240824" cy="240824"/>
          </a:xfrm>
          <a:prstGeom prst="rect">
            <a:avLst/>
          </a:prstGeom>
          <a:solidFill>
            <a:srgbClr val="0066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4" name="Rectangle 23">
            <a:extLst>
              <a:ext uri="{FF2B5EF4-FFF2-40B4-BE49-F238E27FC236}">
                <a16:creationId xmlns:a16="http://schemas.microsoft.com/office/drawing/2014/main" id="{49D17816-2CD0-4226-B975-32AC19FC459F}"/>
              </a:ext>
            </a:extLst>
          </p:cNvPr>
          <p:cNvSpPr/>
          <p:nvPr/>
        </p:nvSpPr>
        <p:spPr>
          <a:xfrm>
            <a:off x="5893846" y="10384836"/>
            <a:ext cx="240824" cy="240824"/>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5" name="Rectangle 24">
            <a:extLst>
              <a:ext uri="{FF2B5EF4-FFF2-40B4-BE49-F238E27FC236}">
                <a16:creationId xmlns:a16="http://schemas.microsoft.com/office/drawing/2014/main" id="{419D234C-3C3A-412C-8139-39CF5441314F}"/>
              </a:ext>
            </a:extLst>
          </p:cNvPr>
          <p:cNvSpPr/>
          <p:nvPr/>
        </p:nvSpPr>
        <p:spPr>
          <a:xfrm>
            <a:off x="5893846" y="10915626"/>
            <a:ext cx="240824" cy="240824"/>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6" name="Rectangle 25">
            <a:extLst>
              <a:ext uri="{FF2B5EF4-FFF2-40B4-BE49-F238E27FC236}">
                <a16:creationId xmlns:a16="http://schemas.microsoft.com/office/drawing/2014/main" id="{F087EE1E-4E55-4B22-9581-1E37FF9E6EE8}"/>
              </a:ext>
            </a:extLst>
          </p:cNvPr>
          <p:cNvSpPr/>
          <p:nvPr/>
        </p:nvSpPr>
        <p:spPr>
          <a:xfrm>
            <a:off x="4517038" y="5416287"/>
            <a:ext cx="2517036" cy="461665"/>
          </a:xfrm>
          <a:prstGeom prst="rect">
            <a:avLst/>
          </a:prstGeom>
        </p:spPr>
        <p:txBody>
          <a:bodyPr wrap="none">
            <a:spAutoFit/>
          </a:bodyPr>
          <a:lstStyle/>
          <a:p>
            <a:pPr algn="ctr"/>
            <a:r>
              <a:rPr lang="en-GB" sz="2400" b="1" dirty="0">
                <a:solidFill>
                  <a:srgbClr val="1D447C"/>
                </a:solidFill>
                <a:latin typeface="Segoe UI" panose="020B0502040204020203" pitchFamily="34" charset="0"/>
                <a:cs typeface="Segoe UI" panose="020B0502040204020203" pitchFamily="34" charset="0"/>
              </a:rPr>
              <a:t>Asset Allocation</a:t>
            </a:r>
          </a:p>
        </p:txBody>
      </p:sp>
      <p:sp>
        <p:nvSpPr>
          <p:cNvPr id="27" name="Rectangle 26">
            <a:extLst>
              <a:ext uri="{FF2B5EF4-FFF2-40B4-BE49-F238E27FC236}">
                <a16:creationId xmlns:a16="http://schemas.microsoft.com/office/drawing/2014/main" id="{867AD76C-2A92-46DA-99AD-E155C44DF6AB}"/>
              </a:ext>
            </a:extLst>
          </p:cNvPr>
          <p:cNvSpPr/>
          <p:nvPr/>
        </p:nvSpPr>
        <p:spPr>
          <a:xfrm>
            <a:off x="14695569" y="5637626"/>
            <a:ext cx="2430152" cy="461665"/>
          </a:xfrm>
          <a:prstGeom prst="rect">
            <a:avLst/>
          </a:prstGeom>
        </p:spPr>
        <p:txBody>
          <a:bodyPr wrap="none">
            <a:spAutoFit/>
          </a:bodyPr>
          <a:lstStyle/>
          <a:p>
            <a:r>
              <a:rPr lang="en-GB" sz="2400" b="1" dirty="0">
                <a:solidFill>
                  <a:srgbClr val="1D447C"/>
                </a:solidFill>
                <a:latin typeface="Segoe UI" panose="020B0502040204020203" pitchFamily="34" charset="0"/>
                <a:cs typeface="Segoe UI" panose="020B0502040204020203" pitchFamily="34" charset="0"/>
              </a:rPr>
              <a:t>Portfolio rating</a:t>
            </a:r>
          </a:p>
        </p:txBody>
      </p:sp>
      <p:sp>
        <p:nvSpPr>
          <p:cNvPr id="28" name="Rectangle 27">
            <a:extLst>
              <a:ext uri="{FF2B5EF4-FFF2-40B4-BE49-F238E27FC236}">
                <a16:creationId xmlns:a16="http://schemas.microsoft.com/office/drawing/2014/main" id="{8C119088-32A9-4DF7-91CD-CED90E103C51}"/>
              </a:ext>
            </a:extLst>
          </p:cNvPr>
          <p:cNvSpPr/>
          <p:nvPr/>
        </p:nvSpPr>
        <p:spPr>
          <a:xfrm>
            <a:off x="11433787" y="8418514"/>
            <a:ext cx="9555937" cy="1077218"/>
          </a:xfrm>
          <a:prstGeom prst="rect">
            <a:avLst/>
          </a:prstGeom>
        </p:spPr>
        <p:txBody>
          <a:bodyPr wrap="square">
            <a:spAutoFit/>
          </a:bodyPr>
          <a:lstStyle/>
          <a:p>
            <a:r>
              <a:rPr lang="en-GB" sz="1600" dirty="0">
                <a:latin typeface="Segoe UI" panose="020B0502040204020203" pitchFamily="34" charset="0"/>
                <a:cs typeface="Segoe UI" panose="020B0502040204020203" pitchFamily="34" charset="0"/>
              </a:rPr>
              <a:t>The risk rating of a portfolio is determined on the asset types it invests in.</a:t>
            </a:r>
          </a:p>
          <a:p>
            <a:endParaRPr lang="en-GB" sz="1600"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Equities are typically higher risk yet typically provide a higher return. While bonds are typically lower risk though providing a lower return over the long term.</a:t>
            </a:r>
          </a:p>
        </p:txBody>
      </p:sp>
      <p:sp>
        <p:nvSpPr>
          <p:cNvPr id="33" name="object 3">
            <a:extLst>
              <a:ext uri="{FF2B5EF4-FFF2-40B4-BE49-F238E27FC236}">
                <a16:creationId xmlns:a16="http://schemas.microsoft.com/office/drawing/2014/main" id="{1D82F4E0-F11C-49D7-982A-327E80A668AC}"/>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34" name="object 4">
            <a:extLst>
              <a:ext uri="{FF2B5EF4-FFF2-40B4-BE49-F238E27FC236}">
                <a16:creationId xmlns:a16="http://schemas.microsoft.com/office/drawing/2014/main" id="{436970A6-69FD-4E45-BDD5-30F4227E01B0}"/>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Growth Portfolio</a:t>
            </a:r>
            <a:endParaRPr sz="4000" b="1" dirty="0">
              <a:solidFill>
                <a:schemeClr val="bg1"/>
              </a:solidFill>
              <a:latin typeface="Segoe UI" panose="020B0502040204020203" pitchFamily="34" charset="0"/>
              <a:cs typeface="Segoe UI" panose="020B0502040204020203" pitchFamily="34" charset="0"/>
            </a:endParaRPr>
          </a:p>
        </p:txBody>
      </p:sp>
      <p:cxnSp>
        <p:nvCxnSpPr>
          <p:cNvPr id="35" name="Straight Connector 34">
            <a:extLst>
              <a:ext uri="{FF2B5EF4-FFF2-40B4-BE49-F238E27FC236}">
                <a16:creationId xmlns:a16="http://schemas.microsoft.com/office/drawing/2014/main" id="{38463239-6E5F-484F-A95C-F8FDEA9FA417}"/>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6" name="Picture 35" descr="A picture containing drawing&#10;&#10;Description automatically generated">
            <a:extLst>
              <a:ext uri="{FF2B5EF4-FFF2-40B4-BE49-F238E27FC236}">
                <a16:creationId xmlns:a16="http://schemas.microsoft.com/office/drawing/2014/main" id="{DE862882-2764-4BC7-B725-8BC44E87D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graphicFrame>
        <p:nvGraphicFramePr>
          <p:cNvPr id="2" name="Table 1">
            <a:extLst>
              <a:ext uri="{FF2B5EF4-FFF2-40B4-BE49-F238E27FC236}">
                <a16:creationId xmlns:a16="http://schemas.microsoft.com/office/drawing/2014/main" id="{A8271B9E-9258-4B3E-9046-1393380DC911}"/>
              </a:ext>
            </a:extLst>
          </p:cNvPr>
          <p:cNvGraphicFramePr>
            <a:graphicFrameLocks noGrp="1"/>
          </p:cNvGraphicFramePr>
          <p:nvPr>
            <p:extLst>
              <p:ext uri="{D42A27DB-BD31-4B8C-83A1-F6EECF244321}">
                <p14:modId xmlns:p14="http://schemas.microsoft.com/office/powerpoint/2010/main" val="59411214"/>
              </p:ext>
            </p:extLst>
          </p:nvPr>
        </p:nvGraphicFramePr>
        <p:xfrm>
          <a:off x="6373571" y="9153169"/>
          <a:ext cx="4348272" cy="2131312"/>
        </p:xfrm>
        <a:graphic>
          <a:graphicData uri="http://schemas.openxmlformats.org/drawingml/2006/table">
            <a:tbl>
              <a:tblPr>
                <a:tableStyleId>{B301B821-A1FF-4177-AEE7-76D212191A09}</a:tableStyleId>
              </a:tblPr>
              <a:tblGrid>
                <a:gridCol w="3022275">
                  <a:extLst>
                    <a:ext uri="{9D8B030D-6E8A-4147-A177-3AD203B41FA5}">
                      <a16:colId xmlns:a16="http://schemas.microsoft.com/office/drawing/2014/main" val="4187810320"/>
                    </a:ext>
                  </a:extLst>
                </a:gridCol>
                <a:gridCol w="1325997">
                  <a:extLst>
                    <a:ext uri="{9D8B030D-6E8A-4147-A177-3AD203B41FA5}">
                      <a16:colId xmlns:a16="http://schemas.microsoft.com/office/drawing/2014/main" val="2094274220"/>
                    </a:ext>
                  </a:extLst>
                </a:gridCol>
              </a:tblGrid>
              <a:tr h="427040">
                <a:tc>
                  <a:txBody>
                    <a:bodyPr/>
                    <a:lstStyle/>
                    <a:p>
                      <a:r>
                        <a:rPr lang="en-GB" sz="1600" dirty="0"/>
                        <a:t>Inflation-linked bonds</a:t>
                      </a:r>
                    </a:p>
                  </a:txBody>
                  <a:tcPr marL="288989" marR="288989" marT="144494" marB="144494"/>
                </a:tc>
                <a:tc>
                  <a:txBody>
                    <a:bodyPr/>
                    <a:lstStyle/>
                    <a:p>
                      <a:pPr algn="r"/>
                      <a:r>
                        <a:rPr lang="en-GB" sz="1600" dirty="0"/>
                        <a:t>0.0%</a:t>
                      </a:r>
                    </a:p>
                  </a:txBody>
                  <a:tcPr marL="288989" marR="288989" marT="144494" marB="144494"/>
                </a:tc>
                <a:extLst>
                  <a:ext uri="{0D108BD9-81ED-4DB2-BD59-A6C34878D82A}">
                    <a16:rowId xmlns:a16="http://schemas.microsoft.com/office/drawing/2014/main" val="2857939062"/>
                  </a:ext>
                </a:extLst>
              </a:tr>
              <a:tr h="4270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600" dirty="0"/>
                        <a:t>Cash</a:t>
                      </a:r>
                    </a:p>
                  </a:txBody>
                  <a:tcPr marL="288989" marR="288989" marT="144494" marB="144494"/>
                </a:tc>
                <a:tc>
                  <a:txBody>
                    <a:bodyPr/>
                    <a:lstStyle/>
                    <a:p>
                      <a:pPr algn="r"/>
                      <a:r>
                        <a:rPr lang="en-GB" sz="1600" dirty="0"/>
                        <a:t>2.5%</a:t>
                      </a:r>
                    </a:p>
                  </a:txBody>
                  <a:tcPr marL="288989" marR="288989" marT="144494" marB="144494"/>
                </a:tc>
                <a:extLst>
                  <a:ext uri="{0D108BD9-81ED-4DB2-BD59-A6C34878D82A}">
                    <a16:rowId xmlns:a16="http://schemas.microsoft.com/office/drawing/2014/main" val="458825675"/>
                  </a:ext>
                </a:extLst>
              </a:tr>
              <a:tr h="427040">
                <a:tc>
                  <a:txBody>
                    <a:bodyPr/>
                    <a:lstStyle/>
                    <a:p>
                      <a:r>
                        <a:rPr lang="en-GB" sz="1600" dirty="0"/>
                        <a:t>Real Estate</a:t>
                      </a:r>
                    </a:p>
                  </a:txBody>
                  <a:tcPr marL="288989" marR="288989" marT="144494" marB="144494"/>
                </a:tc>
                <a:tc>
                  <a:txBody>
                    <a:bodyPr/>
                    <a:lstStyle/>
                    <a:p>
                      <a:pPr algn="r"/>
                      <a:r>
                        <a:rPr lang="en-GB" sz="1600" dirty="0"/>
                        <a:t>2.5%</a:t>
                      </a:r>
                    </a:p>
                  </a:txBody>
                  <a:tcPr marL="288989" marR="288989" marT="144494" marB="144494"/>
                </a:tc>
                <a:extLst>
                  <a:ext uri="{0D108BD9-81ED-4DB2-BD59-A6C34878D82A}">
                    <a16:rowId xmlns:a16="http://schemas.microsoft.com/office/drawing/2014/main" val="4155804564"/>
                  </a:ext>
                </a:extLst>
              </a:tr>
              <a:tr h="427040">
                <a:tc>
                  <a:txBody>
                    <a:bodyPr/>
                    <a:lstStyle/>
                    <a:p>
                      <a:r>
                        <a:rPr lang="en-GB" sz="1600" dirty="0"/>
                        <a:t>Alternative</a:t>
                      </a:r>
                    </a:p>
                  </a:txBody>
                  <a:tcPr marL="288989" marR="288989" marT="144494" marB="144494"/>
                </a:tc>
                <a:tc>
                  <a:txBody>
                    <a:bodyPr/>
                    <a:lstStyle/>
                    <a:p>
                      <a:pPr algn="r"/>
                      <a:r>
                        <a:rPr lang="en-GB" sz="1600" dirty="0"/>
                        <a:t>7.5%</a:t>
                      </a:r>
                    </a:p>
                  </a:txBody>
                  <a:tcPr marL="288989" marR="288989" marT="144494" marB="144494"/>
                </a:tc>
                <a:extLst>
                  <a:ext uri="{0D108BD9-81ED-4DB2-BD59-A6C34878D82A}">
                    <a16:rowId xmlns:a16="http://schemas.microsoft.com/office/drawing/2014/main" val="3595677397"/>
                  </a:ext>
                </a:extLst>
              </a:tr>
            </a:tbl>
          </a:graphicData>
        </a:graphic>
      </p:graphicFrame>
      <p:sp>
        <p:nvSpPr>
          <p:cNvPr id="31" name="Rectangle 30">
            <a:extLst>
              <a:ext uri="{FF2B5EF4-FFF2-40B4-BE49-F238E27FC236}">
                <a16:creationId xmlns:a16="http://schemas.microsoft.com/office/drawing/2014/main" id="{64F11930-53C1-4330-8F9E-A795FD4E5773}"/>
              </a:ext>
            </a:extLst>
          </p:cNvPr>
          <p:cNvSpPr/>
          <p:nvPr/>
        </p:nvSpPr>
        <p:spPr>
          <a:xfrm>
            <a:off x="11433787" y="9724541"/>
            <a:ext cx="9577958" cy="584775"/>
          </a:xfrm>
          <a:prstGeom prst="rect">
            <a:avLst/>
          </a:prstGeom>
        </p:spPr>
        <p:txBody>
          <a:bodyPr wrap="square">
            <a:spAutoFit/>
          </a:bodyPr>
          <a:lstStyle/>
          <a:p>
            <a:r>
              <a:rPr lang="en-GB" sz="1600" dirty="0">
                <a:latin typeface="Segoe UI" panose="020B0502040204020203" pitchFamily="34" charset="0"/>
                <a:cs typeface="Segoe UI" panose="020B0502040204020203" pitchFamily="34" charset="0"/>
              </a:rPr>
              <a:t>Please note: that asset allocations and returns provided in this document are valid as of </a:t>
            </a:r>
          </a:p>
          <a:p>
            <a:r>
              <a:rPr lang="en-GB" sz="1600" dirty="0">
                <a:latin typeface="Segoe UI" panose="020B0502040204020203" pitchFamily="34" charset="0"/>
                <a:cs typeface="Segoe UI" panose="020B0502040204020203" pitchFamily="34" charset="0"/>
              </a:rPr>
              <a:t>31</a:t>
            </a:r>
            <a:r>
              <a:rPr lang="en-GB" sz="1600" baseline="30000" dirty="0">
                <a:latin typeface="Segoe UI" panose="020B0502040204020203" pitchFamily="34" charset="0"/>
                <a:cs typeface="Segoe UI" panose="020B0502040204020203" pitchFamily="34" charset="0"/>
              </a:rPr>
              <a:t>st</a:t>
            </a:r>
            <a:r>
              <a:rPr lang="en-GB" sz="1600" dirty="0">
                <a:latin typeface="Segoe UI" panose="020B0502040204020203" pitchFamily="34" charset="0"/>
                <a:cs typeface="Segoe UI" panose="020B0502040204020203" pitchFamily="34" charset="0"/>
              </a:rPr>
              <a:t> August 2026.</a:t>
            </a:r>
          </a:p>
        </p:txBody>
      </p:sp>
      <p:sp>
        <p:nvSpPr>
          <p:cNvPr id="30" name="Rectangle 29">
            <a:extLst>
              <a:ext uri="{FF2B5EF4-FFF2-40B4-BE49-F238E27FC236}">
                <a16:creationId xmlns:a16="http://schemas.microsoft.com/office/drawing/2014/main" id="{5BBA68F5-389B-4BCA-A522-5698B308BA9C}"/>
              </a:ext>
            </a:extLst>
          </p:cNvPr>
          <p:cNvSpPr/>
          <p:nvPr/>
        </p:nvSpPr>
        <p:spPr>
          <a:xfrm>
            <a:off x="-11150" y="11587883"/>
            <a:ext cx="21674137" cy="584775"/>
          </a:xfrm>
          <a:prstGeom prst="rect">
            <a:avLst/>
          </a:prstGeom>
        </p:spPr>
        <p:txBody>
          <a:bodyPr wrap="square">
            <a:spAutoFit/>
          </a:bodyPr>
          <a:lstStyle/>
          <a:p>
            <a:r>
              <a:rPr lang="en-GB" sz="1600" dirty="0"/>
              <a:t>This fact sheet is only a guide to the portfolio described and the constituents and their weightings are subject to change at any time. Issued by Daintree Wealth Management which is a limited company registered in England and Wales under registered number 10862963 and is authorised and regulated by the Financial Conduct Authority. Registered office: Unit 3, Building 2 The Colony Wilmslow, Altrincham Road, Wilmslow, Cheshire, England, SK9 4LY. Trading Address: 1 Balloon Street, Manchester, M4 4BE.</a:t>
            </a:r>
          </a:p>
        </p:txBody>
      </p:sp>
    </p:spTree>
    <p:extLst>
      <p:ext uri="{BB962C8B-B14F-4D97-AF65-F5344CB8AC3E}">
        <p14:creationId xmlns:p14="http://schemas.microsoft.com/office/powerpoint/2010/main" val="655588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EBC0542-DDDB-4E6C-B6DC-870BFD49C44E}"/>
              </a:ext>
            </a:extLst>
          </p:cNvPr>
          <p:cNvCxnSpPr>
            <a:cxnSpLocks/>
          </p:cNvCxnSpPr>
          <p:nvPr/>
        </p:nvCxnSpPr>
        <p:spPr>
          <a:xfrm>
            <a:off x="10674302" y="64650"/>
            <a:ext cx="0" cy="1513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EE7C803-5863-42EC-A25F-980D64AA4819}"/>
              </a:ext>
            </a:extLst>
          </p:cNvPr>
          <p:cNvSpPr/>
          <p:nvPr/>
        </p:nvSpPr>
        <p:spPr>
          <a:xfrm>
            <a:off x="1471794" y="2115146"/>
            <a:ext cx="7006983" cy="707886"/>
          </a:xfrm>
          <a:prstGeom prst="rect">
            <a:avLst/>
          </a:prstGeom>
        </p:spPr>
        <p:txBody>
          <a:bodyPr wrap="none">
            <a:spAutoFit/>
          </a:bodyPr>
          <a:lstStyle/>
          <a:p>
            <a:r>
              <a:rPr lang="en-GB" sz="4000" b="1" dirty="0">
                <a:solidFill>
                  <a:srgbClr val="1D447C"/>
                </a:solidFill>
                <a:latin typeface="Segoe UI" panose="020B0502040204020203" pitchFamily="34" charset="0"/>
                <a:cs typeface="Segoe UI" panose="020B0502040204020203" pitchFamily="34" charset="0"/>
              </a:rPr>
              <a:t>5Yr cumulative performance</a:t>
            </a:r>
          </a:p>
        </p:txBody>
      </p:sp>
      <p:sp>
        <p:nvSpPr>
          <p:cNvPr id="10" name="Rectangle 9">
            <a:extLst>
              <a:ext uri="{FF2B5EF4-FFF2-40B4-BE49-F238E27FC236}">
                <a16:creationId xmlns:a16="http://schemas.microsoft.com/office/drawing/2014/main" id="{39D85A9C-9194-494F-A756-9E3B165FDECB}"/>
              </a:ext>
            </a:extLst>
          </p:cNvPr>
          <p:cNvSpPr/>
          <p:nvPr/>
        </p:nvSpPr>
        <p:spPr>
          <a:xfrm>
            <a:off x="-11151" y="11545299"/>
            <a:ext cx="21685289" cy="646331"/>
          </a:xfrm>
          <a:prstGeom prst="rect">
            <a:avLst/>
          </a:prstGeom>
        </p:spPr>
        <p:txBody>
          <a:bodyPr wrap="square">
            <a:spAutoFit/>
          </a:bodyPr>
          <a:lstStyle/>
          <a:p>
            <a:r>
              <a:rPr lang="en-GB" dirty="0"/>
              <a:t>Risk warnings: Past performance is not a guide to future performance. The value of investments any income is not guaranteed and can go down as well as up and may be affected by exchange rate fluctuations. This means that an investor may not get back the amount invested. </a:t>
            </a:r>
          </a:p>
        </p:txBody>
      </p:sp>
      <p:sp>
        <p:nvSpPr>
          <p:cNvPr id="12" name="object 3">
            <a:extLst>
              <a:ext uri="{FF2B5EF4-FFF2-40B4-BE49-F238E27FC236}">
                <a16:creationId xmlns:a16="http://schemas.microsoft.com/office/drawing/2014/main" id="{3B394CCC-CF7B-4A9A-9B24-2FF63918E1AB}"/>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13" name="object 4">
            <a:extLst>
              <a:ext uri="{FF2B5EF4-FFF2-40B4-BE49-F238E27FC236}">
                <a16:creationId xmlns:a16="http://schemas.microsoft.com/office/drawing/2014/main" id="{93A96F3E-EFA0-47A6-8A95-5E1E2F1C9819}"/>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Growth Portfolio</a:t>
            </a:r>
            <a:endParaRPr lang="en-GB" sz="4000" b="1" dirty="0">
              <a:solidFill>
                <a:schemeClr val="bg1"/>
              </a:solidFill>
              <a:latin typeface="Segoe UI" panose="020B0502040204020203" pitchFamily="34" charset="0"/>
              <a:cs typeface="Segoe UI" panose="020B0502040204020203" pitchFamily="34" charset="0"/>
            </a:endParaRPr>
          </a:p>
        </p:txBody>
      </p:sp>
      <p:cxnSp>
        <p:nvCxnSpPr>
          <p:cNvPr id="14" name="Straight Connector 13">
            <a:extLst>
              <a:ext uri="{FF2B5EF4-FFF2-40B4-BE49-F238E27FC236}">
                <a16:creationId xmlns:a16="http://schemas.microsoft.com/office/drawing/2014/main" id="{AC6F7FB1-7B89-41AF-8C48-552682852F30}"/>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descr="A picture containing drawing&#10;&#10;Description automatically generated">
            <a:extLst>
              <a:ext uri="{FF2B5EF4-FFF2-40B4-BE49-F238E27FC236}">
                <a16:creationId xmlns:a16="http://schemas.microsoft.com/office/drawing/2014/main" id="{172407A0-6305-4D85-AB15-A9B19DB3B6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sp>
        <p:nvSpPr>
          <p:cNvPr id="11" name="Rectangle 10">
            <a:extLst>
              <a:ext uri="{FF2B5EF4-FFF2-40B4-BE49-F238E27FC236}">
                <a16:creationId xmlns:a16="http://schemas.microsoft.com/office/drawing/2014/main" id="{B4CA61BE-377B-493C-B14A-730B661128F7}"/>
              </a:ext>
            </a:extLst>
          </p:cNvPr>
          <p:cNvSpPr/>
          <p:nvPr/>
        </p:nvSpPr>
        <p:spPr>
          <a:xfrm>
            <a:off x="13482057" y="2115146"/>
            <a:ext cx="5385449" cy="707886"/>
          </a:xfrm>
          <a:prstGeom prst="rect">
            <a:avLst/>
          </a:prstGeom>
        </p:spPr>
        <p:txBody>
          <a:bodyPr wrap="none">
            <a:spAutoFit/>
          </a:bodyPr>
          <a:lstStyle/>
          <a:p>
            <a:r>
              <a:rPr lang="en-GB" sz="4000" b="1" dirty="0">
                <a:solidFill>
                  <a:srgbClr val="1D447C"/>
                </a:solidFill>
                <a:latin typeface="Segoe UI" panose="020B0502040204020203" pitchFamily="34" charset="0"/>
                <a:cs typeface="Segoe UI" panose="020B0502040204020203" pitchFamily="34" charset="0"/>
              </a:rPr>
              <a:t>Discrete performance</a:t>
            </a:r>
          </a:p>
        </p:txBody>
      </p:sp>
      <p:pic>
        <p:nvPicPr>
          <p:cNvPr id="3" name="Picture 2">
            <a:extLst>
              <a:ext uri="{FF2B5EF4-FFF2-40B4-BE49-F238E27FC236}">
                <a16:creationId xmlns:a16="http://schemas.microsoft.com/office/drawing/2014/main" id="{3D92E787-544C-C4CA-6FCA-0BE7A9545D0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0264" y="3050397"/>
            <a:ext cx="9985512" cy="4992756"/>
          </a:xfrm>
          <a:prstGeom prst="rect">
            <a:avLst/>
          </a:prstGeom>
        </p:spPr>
      </p:pic>
      <p:graphicFrame>
        <p:nvGraphicFramePr>
          <p:cNvPr id="5" name="Table 2">
            <a:extLst>
              <a:ext uri="{FF2B5EF4-FFF2-40B4-BE49-F238E27FC236}">
                <a16:creationId xmlns:a16="http://schemas.microsoft.com/office/drawing/2014/main" id="{FD7A6D31-BF77-406E-B304-D74C16E7ED7C}"/>
              </a:ext>
            </a:extLst>
          </p:cNvPr>
          <p:cNvGraphicFramePr>
            <a:graphicFrameLocks noGrp="1"/>
          </p:cNvGraphicFramePr>
          <p:nvPr>
            <p:extLst>
              <p:ext uri="{D42A27DB-BD31-4B8C-83A1-F6EECF244321}">
                <p14:modId xmlns:p14="http://schemas.microsoft.com/office/powerpoint/2010/main" val="1901268194"/>
              </p:ext>
            </p:extLst>
          </p:nvPr>
        </p:nvGraphicFramePr>
        <p:xfrm>
          <a:off x="13094969" y="3643281"/>
          <a:ext cx="6232936" cy="3291582"/>
        </p:xfrm>
        <a:graphic>
          <a:graphicData uri="http://schemas.openxmlformats.org/drawingml/2006/table">
            <a:tbl>
              <a:tblPr firstRow="1" bandRow="1">
                <a:tableStyleId>{69012ECD-51FC-41F1-AA8D-1B2483CD663E}</a:tableStyleId>
              </a:tblPr>
              <a:tblGrid>
                <a:gridCol w="3116468">
                  <a:extLst>
                    <a:ext uri="{9D8B030D-6E8A-4147-A177-3AD203B41FA5}">
                      <a16:colId xmlns:a16="http://schemas.microsoft.com/office/drawing/2014/main" val="2519481674"/>
                    </a:ext>
                  </a:extLst>
                </a:gridCol>
                <a:gridCol w="3116468">
                  <a:extLst>
                    <a:ext uri="{9D8B030D-6E8A-4147-A177-3AD203B41FA5}">
                      <a16:colId xmlns:a16="http://schemas.microsoft.com/office/drawing/2014/main" val="2933499900"/>
                    </a:ext>
                  </a:extLst>
                </a:gridCol>
              </a:tblGrid>
              <a:tr h="548597">
                <a:tc>
                  <a:txBody>
                    <a:bodyPr/>
                    <a:lstStyle/>
                    <a:p>
                      <a:pPr algn="ctr"/>
                      <a:r>
                        <a:rPr lang="en-GB" sz="2000" dirty="0"/>
                        <a:t>Time period</a:t>
                      </a:r>
                    </a:p>
                  </a:txBody>
                  <a:tcPr/>
                </a:tc>
                <a:tc>
                  <a:txBody>
                    <a:bodyPr/>
                    <a:lstStyle/>
                    <a:p>
                      <a:pPr algn="ctr"/>
                      <a:r>
                        <a:rPr lang="en-GB" sz="2000" dirty="0"/>
                        <a:t>Portfolio Total returns </a:t>
                      </a:r>
                    </a:p>
                  </a:txBody>
                  <a:tcPr/>
                </a:tc>
                <a:extLst>
                  <a:ext uri="{0D108BD9-81ED-4DB2-BD59-A6C34878D82A}">
                    <a16:rowId xmlns:a16="http://schemas.microsoft.com/office/drawing/2014/main" val="561928014"/>
                  </a:ext>
                </a:extLst>
              </a:tr>
              <a:tr h="548597">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2000" dirty="0"/>
                        <a:t>31/08/2025 – 31/08/2026</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+18.00%</a:t>
                      </a:r>
                    </a:p>
                  </a:txBody>
                  <a:tcPr/>
                </a:tc>
                <a:extLst>
                  <a:ext uri="{0D108BD9-81ED-4DB2-BD59-A6C34878D82A}">
                    <a16:rowId xmlns:a16="http://schemas.microsoft.com/office/drawing/2014/main" val="1288759119"/>
                  </a:ext>
                </a:extLst>
              </a:tr>
              <a:tr h="548597">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2000" dirty="0"/>
                        <a:t>31/08/2024 – 31/08/2025</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+10.34%</a:t>
                      </a:r>
                    </a:p>
                  </a:txBody>
                  <a:tcPr/>
                </a:tc>
                <a:extLst>
                  <a:ext uri="{0D108BD9-81ED-4DB2-BD59-A6C34878D82A}">
                    <a16:rowId xmlns:a16="http://schemas.microsoft.com/office/drawing/2014/main" val="3158201051"/>
                  </a:ext>
                </a:extLst>
              </a:tr>
              <a:tr h="548597">
                <a:tc>
                  <a:txBody>
                    <a:bodyPr/>
                    <a:lstStyle/>
                    <a:p>
                      <a:pPr algn="ctr"/>
                      <a:r>
                        <a:rPr lang="en-GB" sz="2000" dirty="0"/>
                        <a:t>31/08/2023 – 31/08/2024</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+16.46%</a:t>
                      </a:r>
                    </a:p>
                  </a:txBody>
                  <a:tcPr/>
                </a:tc>
                <a:extLst>
                  <a:ext uri="{0D108BD9-81ED-4DB2-BD59-A6C34878D82A}">
                    <a16:rowId xmlns:a16="http://schemas.microsoft.com/office/drawing/2014/main" val="2442397650"/>
                  </a:ext>
                </a:extLst>
              </a:tr>
              <a:tr h="548597">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mn-lt"/>
                          <a:ea typeface="+mn-ea"/>
                          <a:cs typeface="+mn-cs"/>
                        </a:rPr>
                        <a:t>31/08/2022 – 31/08/2023</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+3.42%</a:t>
                      </a:r>
                    </a:p>
                  </a:txBody>
                  <a:tcPr/>
                </a:tc>
                <a:extLst>
                  <a:ext uri="{0D108BD9-81ED-4DB2-BD59-A6C34878D82A}">
                    <a16:rowId xmlns:a16="http://schemas.microsoft.com/office/drawing/2014/main" val="3184923567"/>
                  </a:ext>
                </a:extLst>
              </a:tr>
              <a:tr h="548597">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2000" dirty="0"/>
                        <a:t>31/08/2021 – 31/08/2022</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mn-lt"/>
                          <a:ea typeface="+mn-ea"/>
                          <a:cs typeface="+mn-cs"/>
                        </a:rPr>
                        <a:t>-2.30</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tc>
                <a:extLst>
                  <a:ext uri="{0D108BD9-81ED-4DB2-BD59-A6C34878D82A}">
                    <a16:rowId xmlns:a16="http://schemas.microsoft.com/office/drawing/2014/main" val="378311639"/>
                  </a:ext>
                </a:extLst>
              </a:tr>
            </a:tbl>
          </a:graphicData>
        </a:graphic>
      </p:graphicFrame>
      <p:sp>
        <p:nvSpPr>
          <p:cNvPr id="4" name="Rectangle 3">
            <a:extLst>
              <a:ext uri="{FF2B5EF4-FFF2-40B4-BE49-F238E27FC236}">
                <a16:creationId xmlns:a16="http://schemas.microsoft.com/office/drawing/2014/main" id="{E3CAEC8E-AD22-9208-A10A-1C14BDFADDE9}"/>
              </a:ext>
            </a:extLst>
          </p:cNvPr>
          <p:cNvSpPr/>
          <p:nvPr/>
        </p:nvSpPr>
        <p:spPr>
          <a:xfrm>
            <a:off x="84524" y="8548719"/>
            <a:ext cx="21482787" cy="2585323"/>
          </a:xfrm>
          <a:prstGeom prst="rect">
            <a:avLst/>
          </a:prstGeom>
        </p:spPr>
        <p:txBody>
          <a:bodyPr wrap="square">
            <a:spAutoFit/>
          </a:bodyPr>
          <a:lstStyle/>
          <a:p>
            <a:r>
              <a:rPr lang="en-GB" dirty="0">
                <a:latin typeface="Segoe UI" panose="020B0502040204020203" pitchFamily="34" charset="0"/>
                <a:cs typeface="Segoe UI" panose="020B0502040204020203" pitchFamily="34" charset="0"/>
              </a:rPr>
              <a:t>The returns in the above graph and table are simulated historical returns based on the asset allocation and weighting of the Daintree Wealth Management Core Growth portfolio against the ARC Sterling Equity Risk PCI Benchmark from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2021 to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The above table provides discrete yearly performance in one-year blocks from the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2021.</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As they are based on benchmark returns, they are therefore exclusive of charges.</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This data is valid as of the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 </a:t>
            </a:r>
          </a:p>
          <a:p>
            <a:endParaRPr lang="en-GB"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04014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43534098-DD51-446B-B4AE-42EBAFBBC585}"/>
              </a:ext>
            </a:extLst>
          </p:cNvPr>
          <p:cNvSpPr/>
          <p:nvPr/>
        </p:nvSpPr>
        <p:spPr>
          <a:xfrm>
            <a:off x="0" y="-13169900"/>
            <a:ext cx="21674138" cy="3853180"/>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5" name="object 4">
            <a:extLst>
              <a:ext uri="{FF2B5EF4-FFF2-40B4-BE49-F238E27FC236}">
                <a16:creationId xmlns:a16="http://schemas.microsoft.com/office/drawing/2014/main" id="{A75AC3FC-9688-4947-BF06-CDE467341754}"/>
              </a:ext>
            </a:extLst>
          </p:cNvPr>
          <p:cNvSpPr txBox="1"/>
          <p:nvPr/>
        </p:nvSpPr>
        <p:spPr>
          <a:xfrm>
            <a:off x="376321" y="-12447427"/>
            <a:ext cx="10213727" cy="2129941"/>
          </a:xfrm>
          <a:prstGeom prst="rect">
            <a:avLst/>
          </a:prstGeom>
        </p:spPr>
        <p:txBody>
          <a:bodyPr vert="horz" wrap="square" lIns="0" tIns="471613" rIns="0" bIns="0" rtlCol="0">
            <a:spAutoFit/>
          </a:bodyPr>
          <a:lstStyle/>
          <a:p>
            <a:pPr marL="40137">
              <a:spcBef>
                <a:spcPts val="3713"/>
              </a:spcBef>
            </a:pPr>
            <a:r>
              <a:rPr lang="en-GB" sz="5057" spc="-16" dirty="0">
                <a:solidFill>
                  <a:schemeClr val="bg1"/>
                </a:solidFill>
                <a:latin typeface="Segoe UI" panose="020B0502040204020203" pitchFamily="34" charset="0"/>
                <a:cs typeface="Segoe UI" panose="020B0502040204020203" pitchFamily="34" charset="0"/>
              </a:rPr>
              <a:t>January 2026</a:t>
            </a:r>
            <a:br>
              <a:rPr lang="en-GB" sz="5057" dirty="0">
                <a:solidFill>
                  <a:schemeClr val="bg1"/>
                </a:solidFill>
                <a:latin typeface="Segoe UI" panose="020B0502040204020203" pitchFamily="34" charset="0"/>
                <a:cs typeface="Segoe UI" panose="020B0502040204020203" pitchFamily="34" charset="0"/>
              </a:rPr>
            </a:br>
            <a:r>
              <a:rPr lang="en-GB" sz="5689" b="1" spc="-16" dirty="0">
                <a:solidFill>
                  <a:schemeClr val="bg1"/>
                </a:solidFill>
                <a:latin typeface="Segoe UI" panose="020B0502040204020203" pitchFamily="34" charset="0"/>
                <a:cs typeface="Segoe UI" panose="020B0502040204020203" pitchFamily="34" charset="0"/>
              </a:rPr>
              <a:t>Balanced Portfolio</a:t>
            </a:r>
            <a:endParaRPr sz="5689" b="1" dirty="0">
              <a:solidFill>
                <a:schemeClr val="bg1"/>
              </a:solidFill>
              <a:latin typeface="Segoe UI" panose="020B0502040204020203" pitchFamily="34" charset="0"/>
              <a:cs typeface="Segoe UI" panose="020B0502040204020203" pitchFamily="34" charset="0"/>
            </a:endParaRPr>
          </a:p>
        </p:txBody>
      </p:sp>
      <p:cxnSp>
        <p:nvCxnSpPr>
          <p:cNvPr id="6" name="Straight Connector 5">
            <a:extLst>
              <a:ext uri="{FF2B5EF4-FFF2-40B4-BE49-F238E27FC236}">
                <a16:creationId xmlns:a16="http://schemas.microsoft.com/office/drawing/2014/main" id="{D2088818-D774-4161-BEA4-2C41BB05CF65}"/>
              </a:ext>
            </a:extLst>
          </p:cNvPr>
          <p:cNvCxnSpPr>
            <a:cxnSpLocks/>
          </p:cNvCxnSpPr>
          <p:nvPr/>
        </p:nvCxnSpPr>
        <p:spPr>
          <a:xfrm>
            <a:off x="10596245" y="-12929076"/>
            <a:ext cx="0" cy="32384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drawing&#10;&#10;Description automatically generated">
            <a:extLst>
              <a:ext uri="{FF2B5EF4-FFF2-40B4-BE49-F238E27FC236}">
                <a16:creationId xmlns:a16="http://schemas.microsoft.com/office/drawing/2014/main" id="{0333AA48-4F20-404A-B164-5659C53637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1456" y="-13496169"/>
            <a:ext cx="10349221" cy="4304513"/>
          </a:xfrm>
          <a:prstGeom prst="rect">
            <a:avLst/>
          </a:prstGeom>
        </p:spPr>
      </p:pic>
      <p:sp>
        <p:nvSpPr>
          <p:cNvPr id="8" name="Rectangle 7">
            <a:extLst>
              <a:ext uri="{FF2B5EF4-FFF2-40B4-BE49-F238E27FC236}">
                <a16:creationId xmlns:a16="http://schemas.microsoft.com/office/drawing/2014/main" id="{7EABC18D-A37A-44A0-BABB-2D6E192D17DD}"/>
              </a:ext>
            </a:extLst>
          </p:cNvPr>
          <p:cNvSpPr/>
          <p:nvPr/>
        </p:nvSpPr>
        <p:spPr>
          <a:xfrm>
            <a:off x="376320" y="-8835071"/>
            <a:ext cx="20864357" cy="967829"/>
          </a:xfrm>
          <a:prstGeom prst="rect">
            <a:avLst/>
          </a:prstGeom>
        </p:spPr>
        <p:txBody>
          <a:bodyPr wrap="square">
            <a:spAutoFit/>
          </a:bodyPr>
          <a:lstStyle/>
          <a:p>
            <a:pPr algn="ctr"/>
            <a:r>
              <a:rPr lang="en-GB" sz="5689" b="1" dirty="0">
                <a:solidFill>
                  <a:srgbClr val="1D447C"/>
                </a:solidFill>
                <a:latin typeface="Segoe UI" panose="020B0502040204020203" pitchFamily="34" charset="0"/>
                <a:cs typeface="Segoe UI" panose="020B0502040204020203" pitchFamily="34" charset="0"/>
              </a:rPr>
              <a:t>Portfolio holdings</a:t>
            </a:r>
          </a:p>
        </p:txBody>
      </p:sp>
      <p:graphicFrame>
        <p:nvGraphicFramePr>
          <p:cNvPr id="9" name="Table 8">
            <a:extLst>
              <a:ext uri="{FF2B5EF4-FFF2-40B4-BE49-F238E27FC236}">
                <a16:creationId xmlns:a16="http://schemas.microsoft.com/office/drawing/2014/main" id="{00548E3C-033B-4583-804A-83B409B538E1}"/>
              </a:ext>
            </a:extLst>
          </p:cNvPr>
          <p:cNvGraphicFramePr>
            <a:graphicFrameLocks noGrp="1"/>
          </p:cNvGraphicFramePr>
          <p:nvPr>
            <p:extLst>
              <p:ext uri="{D42A27DB-BD31-4B8C-83A1-F6EECF244321}">
                <p14:modId xmlns:p14="http://schemas.microsoft.com/office/powerpoint/2010/main" val="414421354"/>
              </p:ext>
            </p:extLst>
          </p:nvPr>
        </p:nvGraphicFramePr>
        <p:xfrm>
          <a:off x="54388" y="1654190"/>
          <a:ext cx="21619750" cy="8449620"/>
        </p:xfrm>
        <a:graphic>
          <a:graphicData uri="http://schemas.openxmlformats.org/drawingml/2006/table">
            <a:tbl>
              <a:tblPr firstRow="1" bandRow="1">
                <a:tableStyleId>{2D5ABB26-0587-4C30-8999-92F81FD0307C}</a:tableStyleId>
              </a:tblPr>
              <a:tblGrid>
                <a:gridCol w="6159948">
                  <a:extLst>
                    <a:ext uri="{9D8B030D-6E8A-4147-A177-3AD203B41FA5}">
                      <a16:colId xmlns:a16="http://schemas.microsoft.com/office/drawing/2014/main" val="1594300670"/>
                    </a:ext>
                  </a:extLst>
                </a:gridCol>
                <a:gridCol w="10233749">
                  <a:extLst>
                    <a:ext uri="{9D8B030D-6E8A-4147-A177-3AD203B41FA5}">
                      <a16:colId xmlns:a16="http://schemas.microsoft.com/office/drawing/2014/main" val="106622499"/>
                    </a:ext>
                  </a:extLst>
                </a:gridCol>
                <a:gridCol w="5226053">
                  <a:extLst>
                    <a:ext uri="{9D8B030D-6E8A-4147-A177-3AD203B41FA5}">
                      <a16:colId xmlns:a16="http://schemas.microsoft.com/office/drawing/2014/main" val="267384605"/>
                    </a:ext>
                  </a:extLst>
                </a:gridCol>
              </a:tblGrid>
              <a:tr h="476113">
                <a:tc>
                  <a:txBody>
                    <a:bodyPr/>
                    <a:lstStyle/>
                    <a:p>
                      <a:pPr algn="ctr"/>
                      <a:r>
                        <a:rPr lang="en-GB" sz="1800" b="1" dirty="0"/>
                        <a:t>Asset Class</a:t>
                      </a:r>
                    </a:p>
                  </a:txBody>
                  <a:tcPr marL="288989" marR="288989" marT="144494" marB="144494">
                    <a:lnB w="12700" cap="flat" cmpd="sng" algn="ctr">
                      <a:solidFill>
                        <a:srgbClr val="1D447C"/>
                      </a:solidFill>
                      <a:prstDash val="solid"/>
                      <a:round/>
                      <a:headEnd type="none" w="med" len="med"/>
                      <a:tailEnd type="none" w="med" len="med"/>
                    </a:lnB>
                  </a:tcPr>
                </a:tc>
                <a:tc>
                  <a:txBody>
                    <a:bodyPr/>
                    <a:lstStyle/>
                    <a:p>
                      <a:pPr algn="ctr"/>
                      <a:r>
                        <a:rPr lang="en-GB" sz="1800" b="1" dirty="0"/>
                        <a:t>Security name</a:t>
                      </a:r>
                    </a:p>
                  </a:txBody>
                  <a:tcPr marL="288989" marR="288989" marT="144494" marB="144494">
                    <a:lnB w="12700" cap="flat" cmpd="sng" algn="ctr">
                      <a:solidFill>
                        <a:srgbClr val="1D447C"/>
                      </a:solidFill>
                      <a:prstDash val="solid"/>
                      <a:round/>
                      <a:headEnd type="none" w="med" len="med"/>
                      <a:tailEnd type="none" w="med" len="med"/>
                    </a:lnB>
                  </a:tcPr>
                </a:tc>
                <a:tc>
                  <a:txBody>
                    <a:bodyPr/>
                    <a:lstStyle/>
                    <a:p>
                      <a:pPr algn="ctr"/>
                      <a:r>
                        <a:rPr lang="en-GB" sz="1800" b="1" dirty="0"/>
                        <a:t>Weight (%)</a:t>
                      </a:r>
                    </a:p>
                  </a:txBody>
                  <a:tcPr marL="288989" marR="288989" marT="144494" marB="144494">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256812102"/>
                  </a:ext>
                </a:extLst>
              </a:tr>
              <a:tr h="476113">
                <a:tc>
                  <a:txBody>
                    <a:bodyPr/>
                    <a:lstStyle/>
                    <a:p>
                      <a:pPr algn="ctr"/>
                      <a:r>
                        <a:rPr lang="en-GB" sz="1800" dirty="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Vanguard developed world (ex-UK)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24.25%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346912457"/>
                  </a:ext>
                </a:extLst>
              </a:tr>
              <a:tr h="476113">
                <a:tc>
                  <a:txBody>
                    <a:bodyPr/>
                    <a:lstStyle/>
                    <a:p>
                      <a:pPr algn="ctr"/>
                      <a:r>
                        <a:rPr lang="en-GB" sz="1800" dirty="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SPDR® MSCI ACWI IMI UCITS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800" dirty="0"/>
                        <a:t>24.25%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50210641"/>
                  </a:ext>
                </a:extLst>
              </a:tr>
              <a:tr h="476113">
                <a:tc>
                  <a:txBody>
                    <a:bodyPr/>
                    <a:lstStyle/>
                    <a:p>
                      <a:pPr algn="ctr"/>
                      <a:r>
                        <a:rPr lang="en-GB" sz="1800" dirty="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iShares S&amp;P 500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4.50%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097103475"/>
                  </a:ext>
                </a:extLst>
              </a:tr>
              <a:tr h="476113">
                <a:tc>
                  <a:txBody>
                    <a:bodyPr/>
                    <a:lstStyle/>
                    <a:p>
                      <a:pPr algn="ctr"/>
                      <a:r>
                        <a:rPr lang="en-GB" sz="1800" dirty="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Vanguard LifeStrategy® 100% Equity Fund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7.00%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05672722"/>
                  </a:ext>
                </a:extLst>
              </a:tr>
              <a:tr h="47611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UK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iShares MSCI UK UCITS ETF  </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a:t>17.50</a:t>
                      </a:r>
                      <a:r>
                        <a:rPr lang="en-GB" sz="1800" dirty="0"/>
                        <a:t>%</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893639291"/>
                  </a:ext>
                </a:extLst>
              </a:tr>
              <a:tr h="476113">
                <a:tc>
                  <a:txBody>
                    <a:bodyPr/>
                    <a:lstStyle/>
                    <a:p>
                      <a:pPr algn="ctr"/>
                      <a:r>
                        <a:rPr lang="en-GB" sz="1800" dirty="0"/>
                        <a:t>Government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Royal London Short Duration Gilts Fund </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0.62%</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162691418"/>
                  </a:ext>
                </a:extLst>
              </a:tr>
              <a:tr h="476113">
                <a:tc>
                  <a:txBody>
                    <a:bodyPr/>
                    <a:lstStyle/>
                    <a:p>
                      <a:pPr algn="ctr"/>
                      <a:r>
                        <a:rPr lang="en-GB" sz="1800" dirty="0"/>
                        <a:t>Government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Vanguard UK Gilt UCITS ETF Accumulating</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1.88%</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510767399"/>
                  </a:ext>
                </a:extLst>
              </a:tr>
              <a:tr h="47611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Corporate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iShares Corporate Bond Index Fund (UK)</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3.75%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147008905"/>
                  </a:ext>
                </a:extLst>
              </a:tr>
              <a:tr h="47611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Corporate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M&amp;G Short Dated Corporate Bond Fund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3.75%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546168341"/>
                  </a:ext>
                </a:extLst>
              </a:tr>
              <a:tr h="476113">
                <a:tc>
                  <a:txBody>
                    <a:bodyPr/>
                    <a:lstStyle/>
                    <a:p>
                      <a:pPr algn="ctr"/>
                      <a:r>
                        <a:rPr lang="en-GB" sz="1800" dirty="0"/>
                        <a:t>Property</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iShares MSCI Target UK Real Estate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909122080"/>
                  </a:ext>
                </a:extLst>
              </a:tr>
              <a:tr h="476113">
                <a:tc>
                  <a:txBody>
                    <a:bodyPr/>
                    <a:lstStyle/>
                    <a:p>
                      <a:pPr algn="ctr"/>
                      <a:r>
                        <a:rPr lang="en-GB" sz="1800" dirty="0"/>
                        <a:t>Alternatives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Dimensional Global Short Dated Bond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3.75%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184024891"/>
                  </a:ext>
                </a:extLst>
              </a:tr>
              <a:tr h="476113">
                <a:tc>
                  <a:txBody>
                    <a:bodyPr/>
                    <a:lstStyle/>
                    <a:p>
                      <a:pPr algn="ctr"/>
                      <a:r>
                        <a:rPr lang="en-GB" sz="1800" dirty="0"/>
                        <a:t>Alternatives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iShares MSCI World Multifactor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3.75%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792850216"/>
                  </a:ext>
                </a:extLst>
              </a:tr>
              <a:tr h="476113">
                <a:tc>
                  <a:txBody>
                    <a:bodyPr/>
                    <a:lstStyle/>
                    <a:p>
                      <a:pPr algn="ctr"/>
                      <a:r>
                        <a:rPr lang="en-GB" sz="1800" dirty="0"/>
                        <a:t>Cash</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Cash</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532901683"/>
                  </a:ext>
                </a:extLst>
              </a:tr>
              <a:tr h="476113">
                <a:tc>
                  <a:txBody>
                    <a:bodyPr/>
                    <a:lstStyle/>
                    <a:p>
                      <a:pPr algn="ctr"/>
                      <a:r>
                        <a:rPr lang="en-GB" sz="1800" b="1" dirty="0"/>
                        <a:t>Total</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endParaRPr lang="en-GB" sz="1800" dirty="0"/>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800" dirty="0"/>
                        <a:t>100.00%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741224030"/>
                  </a:ext>
                </a:extLst>
              </a:tr>
            </a:tbl>
          </a:graphicData>
        </a:graphic>
      </p:graphicFrame>
      <p:sp>
        <p:nvSpPr>
          <p:cNvPr id="10" name="object 8">
            <a:extLst>
              <a:ext uri="{FF2B5EF4-FFF2-40B4-BE49-F238E27FC236}">
                <a16:creationId xmlns:a16="http://schemas.microsoft.com/office/drawing/2014/main" id="{2B3DE416-849D-4A31-AE64-36B0971EC922}"/>
              </a:ext>
            </a:extLst>
          </p:cNvPr>
          <p:cNvSpPr txBox="1"/>
          <p:nvPr/>
        </p:nvSpPr>
        <p:spPr>
          <a:xfrm>
            <a:off x="54388" y="21243697"/>
            <a:ext cx="2649061" cy="478213"/>
          </a:xfrm>
          <a:prstGeom prst="rect">
            <a:avLst/>
          </a:prstGeom>
        </p:spPr>
        <p:txBody>
          <a:bodyPr vert="horz" wrap="square" lIns="0" tIns="40137" rIns="0" bIns="0" rtlCol="0">
            <a:spAutoFit/>
          </a:bodyPr>
          <a:lstStyle/>
          <a:p>
            <a:pPr marL="40137">
              <a:spcBef>
                <a:spcPts val="316"/>
              </a:spcBef>
            </a:pPr>
            <a:r>
              <a:rPr sz="2844" spc="-16" dirty="0">
                <a:solidFill>
                  <a:srgbClr val="818181"/>
                </a:solidFill>
                <a:latin typeface="Calibri"/>
                <a:cs typeface="Calibri"/>
              </a:rPr>
              <a:t>Risk</a:t>
            </a:r>
            <a:r>
              <a:rPr sz="2844" spc="-269" dirty="0">
                <a:solidFill>
                  <a:srgbClr val="818181"/>
                </a:solidFill>
                <a:latin typeface="Calibri"/>
                <a:cs typeface="Calibri"/>
              </a:rPr>
              <a:t> </a:t>
            </a:r>
            <a:r>
              <a:rPr sz="2844" spc="-16" dirty="0">
                <a:solidFill>
                  <a:srgbClr val="818181"/>
                </a:solidFill>
                <a:latin typeface="Calibri"/>
                <a:cs typeface="Calibri"/>
              </a:rPr>
              <a:t>Warnings:</a:t>
            </a:r>
            <a:endParaRPr sz="2844" dirty="0">
              <a:latin typeface="Calibri"/>
              <a:cs typeface="Calibri"/>
            </a:endParaRPr>
          </a:p>
        </p:txBody>
      </p:sp>
      <p:cxnSp>
        <p:nvCxnSpPr>
          <p:cNvPr id="20" name="Straight Connector 19">
            <a:extLst>
              <a:ext uri="{FF2B5EF4-FFF2-40B4-BE49-F238E27FC236}">
                <a16:creationId xmlns:a16="http://schemas.microsoft.com/office/drawing/2014/main" id="{C532529B-D626-41FC-A4E6-4DEF63A7ECA5}"/>
              </a:ext>
            </a:extLst>
          </p:cNvPr>
          <p:cNvCxnSpPr>
            <a:cxnSpLocks/>
          </p:cNvCxnSpPr>
          <p:nvPr/>
        </p:nvCxnSpPr>
        <p:spPr>
          <a:xfrm>
            <a:off x="10674302" y="75801"/>
            <a:ext cx="0" cy="1513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object 3">
            <a:extLst>
              <a:ext uri="{FF2B5EF4-FFF2-40B4-BE49-F238E27FC236}">
                <a16:creationId xmlns:a16="http://schemas.microsoft.com/office/drawing/2014/main" id="{AF6C4372-FC22-4F95-B729-73B7F781E4B4}"/>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22" name="object 4">
            <a:extLst>
              <a:ext uri="{FF2B5EF4-FFF2-40B4-BE49-F238E27FC236}">
                <a16:creationId xmlns:a16="http://schemas.microsoft.com/office/drawing/2014/main" id="{5760AA5F-6C24-41D3-9A02-A11447A2DCDF}"/>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Growth Portfolio</a:t>
            </a:r>
            <a:endParaRPr lang="en-GB" sz="4000" b="1" dirty="0">
              <a:solidFill>
                <a:schemeClr val="bg1"/>
              </a:solidFill>
              <a:latin typeface="Segoe UI" panose="020B0502040204020203" pitchFamily="34" charset="0"/>
              <a:cs typeface="Segoe UI" panose="020B0502040204020203" pitchFamily="34" charset="0"/>
            </a:endParaRPr>
          </a:p>
        </p:txBody>
      </p:sp>
      <p:cxnSp>
        <p:nvCxnSpPr>
          <p:cNvPr id="23" name="Straight Connector 22">
            <a:extLst>
              <a:ext uri="{FF2B5EF4-FFF2-40B4-BE49-F238E27FC236}">
                <a16:creationId xmlns:a16="http://schemas.microsoft.com/office/drawing/2014/main" id="{B5E48919-2173-4E7E-B080-0A685DBE10B8}"/>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Picture 23" descr="A picture containing drawing&#10;&#10;Description automatically generated">
            <a:extLst>
              <a:ext uri="{FF2B5EF4-FFF2-40B4-BE49-F238E27FC236}">
                <a16:creationId xmlns:a16="http://schemas.microsoft.com/office/drawing/2014/main" id="{F2578D6B-0A68-44F7-8847-DCA68838B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sp>
        <p:nvSpPr>
          <p:cNvPr id="2" name="Rectangle 1">
            <a:extLst>
              <a:ext uri="{FF2B5EF4-FFF2-40B4-BE49-F238E27FC236}">
                <a16:creationId xmlns:a16="http://schemas.microsoft.com/office/drawing/2014/main" id="{38B6963A-0CFB-4995-A143-7D5699A8C377}"/>
              </a:ext>
            </a:extLst>
          </p:cNvPr>
          <p:cNvSpPr/>
          <p:nvPr/>
        </p:nvSpPr>
        <p:spPr>
          <a:xfrm>
            <a:off x="-28571" y="11408313"/>
            <a:ext cx="21674138" cy="369332"/>
          </a:xfrm>
          <a:prstGeom prst="rect">
            <a:avLst/>
          </a:prstGeom>
        </p:spPr>
        <p:txBody>
          <a:bodyPr wrap="square">
            <a:spAutoFit/>
          </a:bodyPr>
          <a:lstStyle/>
          <a:p>
            <a:r>
              <a:rPr lang="en-GB" dirty="0">
                <a:latin typeface="Segoe UI" panose="020B0502040204020203" pitchFamily="34" charset="0"/>
                <a:cs typeface="Segoe UI" panose="020B0502040204020203" pitchFamily="34" charset="0"/>
              </a:rPr>
              <a:t>The above table represents the target weight of our growth portfolio as of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 the actual weight may vary between portfolios based on the actual performance of the holdings.</a:t>
            </a:r>
          </a:p>
        </p:txBody>
      </p:sp>
    </p:spTree>
    <p:extLst>
      <p:ext uri="{BB962C8B-B14F-4D97-AF65-F5344CB8AC3E}">
        <p14:creationId xmlns:p14="http://schemas.microsoft.com/office/powerpoint/2010/main" val="4074358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9EED560-A45A-4DAD-95A0-CA26D1128CB8}"/>
              </a:ext>
            </a:extLst>
          </p:cNvPr>
          <p:cNvSpPr/>
          <p:nvPr/>
        </p:nvSpPr>
        <p:spPr>
          <a:xfrm>
            <a:off x="610745" y="1715146"/>
            <a:ext cx="20863848" cy="646331"/>
          </a:xfrm>
          <a:prstGeom prst="rect">
            <a:avLst/>
          </a:prstGeom>
        </p:spPr>
        <p:txBody>
          <a:bodyPr wrap="square">
            <a:spAutoFit/>
          </a:bodyPr>
          <a:lstStyle/>
          <a:p>
            <a:pPr algn="ctr"/>
            <a:r>
              <a:rPr lang="en-GB" sz="3600" b="1" dirty="0">
                <a:solidFill>
                  <a:srgbClr val="1D447C"/>
                </a:solidFill>
                <a:latin typeface="Segoe UI" panose="020B0502040204020203" pitchFamily="34" charset="0"/>
                <a:cs typeface="Segoe UI" panose="020B0502040204020203" pitchFamily="34" charset="0"/>
              </a:rPr>
              <a:t>Costs and charges</a:t>
            </a:r>
          </a:p>
        </p:txBody>
      </p:sp>
      <p:sp>
        <p:nvSpPr>
          <p:cNvPr id="9" name="Rectangle 8">
            <a:extLst>
              <a:ext uri="{FF2B5EF4-FFF2-40B4-BE49-F238E27FC236}">
                <a16:creationId xmlns:a16="http://schemas.microsoft.com/office/drawing/2014/main" id="{24385DD6-673D-4939-9103-DE704E095287}"/>
              </a:ext>
            </a:extLst>
          </p:cNvPr>
          <p:cNvSpPr/>
          <p:nvPr/>
        </p:nvSpPr>
        <p:spPr>
          <a:xfrm>
            <a:off x="348101" y="2308804"/>
            <a:ext cx="20863848" cy="707886"/>
          </a:xfrm>
          <a:prstGeom prst="rect">
            <a:avLst/>
          </a:prstGeom>
        </p:spPr>
        <p:txBody>
          <a:bodyPr wrap="square">
            <a:spAutoFit/>
          </a:bodyPr>
          <a:lstStyle/>
          <a:p>
            <a:r>
              <a:rPr lang="en-GB" sz="2000" dirty="0">
                <a:latin typeface="Segoe UI" panose="020B0502040204020203" pitchFamily="34" charset="0"/>
                <a:cs typeface="Segoe UI" panose="020B0502040204020203" pitchFamily="34" charset="0"/>
              </a:rPr>
              <a:t>In alignment with our values, we believe in being transparent and honest.</a:t>
            </a:r>
          </a:p>
          <a:p>
            <a:endParaRPr lang="en-GB" sz="2000" dirty="0">
              <a:latin typeface="Segoe UI" panose="020B0502040204020203" pitchFamily="34" charset="0"/>
              <a:cs typeface="Segoe UI" panose="020B0502040204020203" pitchFamily="34" charset="0"/>
            </a:endParaRPr>
          </a:p>
        </p:txBody>
      </p:sp>
      <p:graphicFrame>
        <p:nvGraphicFramePr>
          <p:cNvPr id="10" name="Table 9">
            <a:extLst>
              <a:ext uri="{FF2B5EF4-FFF2-40B4-BE49-F238E27FC236}">
                <a16:creationId xmlns:a16="http://schemas.microsoft.com/office/drawing/2014/main" id="{335CF6C5-79DC-4311-BDE9-C6C9DACB26DB}"/>
              </a:ext>
            </a:extLst>
          </p:cNvPr>
          <p:cNvGraphicFramePr>
            <a:graphicFrameLocks noGrp="1"/>
          </p:cNvGraphicFramePr>
          <p:nvPr>
            <p:extLst>
              <p:ext uri="{D42A27DB-BD31-4B8C-83A1-F6EECF244321}">
                <p14:modId xmlns:p14="http://schemas.microsoft.com/office/powerpoint/2010/main" val="63900747"/>
              </p:ext>
            </p:extLst>
          </p:nvPr>
        </p:nvGraphicFramePr>
        <p:xfrm>
          <a:off x="83180" y="2955135"/>
          <a:ext cx="21485477" cy="1943972"/>
        </p:xfrm>
        <a:graphic>
          <a:graphicData uri="http://schemas.openxmlformats.org/drawingml/2006/table">
            <a:tbl>
              <a:tblPr firstRow="1" bandRow="1">
                <a:tableStyleId>{2D5ABB26-0587-4C30-8999-92F81FD0307C}</a:tableStyleId>
              </a:tblPr>
              <a:tblGrid>
                <a:gridCol w="6549438">
                  <a:extLst>
                    <a:ext uri="{9D8B030D-6E8A-4147-A177-3AD203B41FA5}">
                      <a16:colId xmlns:a16="http://schemas.microsoft.com/office/drawing/2014/main" val="1594300670"/>
                    </a:ext>
                  </a:extLst>
                </a:gridCol>
                <a:gridCol w="7587388">
                  <a:extLst>
                    <a:ext uri="{9D8B030D-6E8A-4147-A177-3AD203B41FA5}">
                      <a16:colId xmlns:a16="http://schemas.microsoft.com/office/drawing/2014/main" val="106622499"/>
                    </a:ext>
                  </a:extLst>
                </a:gridCol>
                <a:gridCol w="7348651">
                  <a:extLst>
                    <a:ext uri="{9D8B030D-6E8A-4147-A177-3AD203B41FA5}">
                      <a16:colId xmlns:a16="http://schemas.microsoft.com/office/drawing/2014/main" val="267384605"/>
                    </a:ext>
                  </a:extLst>
                </a:gridCol>
              </a:tblGrid>
              <a:tr h="593774">
                <a:tc>
                  <a:txBody>
                    <a:bodyPr/>
                    <a:lstStyle/>
                    <a:p>
                      <a:pPr algn="ctr"/>
                      <a:r>
                        <a:rPr lang="en-GB" sz="2000" b="1" dirty="0"/>
                        <a:t>Fee type</a:t>
                      </a:r>
                    </a:p>
                  </a:txBody>
                  <a:tcPr marL="288981" marR="288981" marT="144491" marB="144491">
                    <a:lnB w="12700" cap="flat" cmpd="sng" algn="ctr">
                      <a:solidFill>
                        <a:srgbClr val="1D447C"/>
                      </a:solidFill>
                      <a:prstDash val="solid"/>
                      <a:round/>
                      <a:headEnd type="none" w="med" len="med"/>
                      <a:tailEnd type="none" w="med" len="med"/>
                    </a:lnB>
                  </a:tcPr>
                </a:tc>
                <a:tc>
                  <a:txBody>
                    <a:bodyPr/>
                    <a:lstStyle/>
                    <a:p>
                      <a:pPr algn="ctr"/>
                      <a:r>
                        <a:rPr lang="en-GB" sz="2000" b="1" dirty="0"/>
                        <a:t>Percentage amount (per annum)</a:t>
                      </a:r>
                    </a:p>
                  </a:txBody>
                  <a:tcPr marL="288981" marR="288981" marT="144491" marB="144491">
                    <a:lnB w="12700" cap="flat" cmpd="sng" algn="ctr">
                      <a:solidFill>
                        <a:srgbClr val="1D447C"/>
                      </a:solidFill>
                      <a:prstDash val="solid"/>
                      <a:round/>
                      <a:headEnd type="none" w="med" len="med"/>
                      <a:tailEnd type="none" w="med" len="med"/>
                    </a:lnB>
                  </a:tcPr>
                </a:tc>
                <a:tc>
                  <a:txBody>
                    <a:bodyPr/>
                    <a:lstStyle/>
                    <a:p>
                      <a:pPr algn="ctr"/>
                      <a:endParaRPr lang="en-GB" sz="2000" b="1" dirty="0"/>
                    </a:p>
                  </a:txBody>
                  <a:tcPr marL="288981" marR="288981" marT="144491" marB="144491">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256812102"/>
                  </a:ext>
                </a:extLst>
              </a:tr>
              <a:tr h="756408">
                <a:tc>
                  <a:txBody>
                    <a:bodyPr/>
                    <a:lstStyle/>
                    <a:p>
                      <a:pPr algn="ctr"/>
                      <a:r>
                        <a:rPr lang="en-GB" sz="2000" dirty="0"/>
                        <a:t>Investment Management fee*</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2000" kern="1200">
                          <a:solidFill>
                            <a:schemeClr val="tx1"/>
                          </a:solidFill>
                          <a:effectLst/>
                          <a:latin typeface="+mn-lt"/>
                          <a:ea typeface="+mn-ea"/>
                          <a:cs typeface="+mn-cs"/>
                        </a:rPr>
                        <a:t>0.42%</a:t>
                      </a:r>
                      <a:endParaRPr lang="en-GB" sz="1400" dirty="0"/>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endParaRPr lang="en-GB" sz="2000" dirty="0"/>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50210641"/>
                  </a:ext>
                </a:extLst>
              </a:tr>
              <a:tr h="593774">
                <a:tc>
                  <a:txBody>
                    <a:bodyPr/>
                    <a:lstStyle/>
                    <a:p>
                      <a:pPr algn="ctr"/>
                      <a:r>
                        <a:rPr lang="en-GB" sz="2000" dirty="0"/>
                        <a:t>Underlying funds fee**</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2000" dirty="0"/>
                        <a:t>0.19%</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GB" sz="2000" dirty="0"/>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146959193"/>
                  </a:ext>
                </a:extLst>
              </a:tr>
            </a:tbl>
          </a:graphicData>
        </a:graphic>
      </p:graphicFrame>
      <p:sp>
        <p:nvSpPr>
          <p:cNvPr id="11" name="Rectangle 10">
            <a:extLst>
              <a:ext uri="{FF2B5EF4-FFF2-40B4-BE49-F238E27FC236}">
                <a16:creationId xmlns:a16="http://schemas.microsoft.com/office/drawing/2014/main" id="{18820859-EDF9-41B6-91E8-BD49C2D1307D}"/>
              </a:ext>
            </a:extLst>
          </p:cNvPr>
          <p:cNvSpPr/>
          <p:nvPr/>
        </p:nvSpPr>
        <p:spPr>
          <a:xfrm>
            <a:off x="0" y="10714031"/>
            <a:ext cx="21268727" cy="1477969"/>
          </a:xfrm>
          <a:prstGeom prst="rect">
            <a:avLst/>
          </a:prstGeom>
        </p:spPr>
        <p:txBody>
          <a:bodyPr wrap="square">
            <a:spAutoFit/>
          </a:bodyPr>
          <a:lstStyle/>
          <a:p>
            <a:r>
              <a:rPr lang="en-GB" sz="1801" dirty="0">
                <a:latin typeface="Segoe UI" panose="020B0502040204020203" pitchFamily="34" charset="0"/>
                <a:cs typeface="Segoe UI" panose="020B0502040204020203" pitchFamily="34" charset="0"/>
              </a:rPr>
              <a:t>*These fees are in addition to our financial planning fee of 0.75%</a:t>
            </a:r>
          </a:p>
          <a:p>
            <a:r>
              <a:rPr lang="en-GB" sz="1801" dirty="0">
                <a:latin typeface="Segoe UI" panose="020B0502040204020203" pitchFamily="34" charset="0"/>
                <a:cs typeface="Segoe UI" panose="020B0502040204020203" pitchFamily="34" charset="0"/>
              </a:rPr>
              <a:t>** Subject to variation depending on investment performance.</a:t>
            </a:r>
          </a:p>
          <a:p>
            <a:br>
              <a:rPr lang="en-GB" sz="1801" dirty="0">
                <a:latin typeface="Segoe UI" panose="020B0502040204020203" pitchFamily="34" charset="0"/>
                <a:cs typeface="Segoe UI" panose="020B0502040204020203" pitchFamily="34" charset="0"/>
              </a:rPr>
            </a:br>
            <a:br>
              <a:rPr lang="en-GB" sz="1801" dirty="0">
                <a:latin typeface="Segoe UI" panose="020B0502040204020203" pitchFamily="34" charset="0"/>
                <a:cs typeface="Segoe UI" panose="020B0502040204020203" pitchFamily="34" charset="0"/>
              </a:rPr>
            </a:br>
            <a:r>
              <a:rPr lang="en-GB" sz="1801" dirty="0">
                <a:latin typeface="Segoe UI" panose="020B0502040204020203" pitchFamily="34" charset="0"/>
                <a:cs typeface="Segoe UI" panose="020B0502040204020203" pitchFamily="34" charset="0"/>
              </a:rPr>
              <a:t>These figures are valid as of the 31</a:t>
            </a:r>
            <a:r>
              <a:rPr lang="en-GB" sz="1801" baseline="30000" dirty="0">
                <a:latin typeface="Segoe UI" panose="020B0502040204020203" pitchFamily="34" charset="0"/>
                <a:cs typeface="Segoe UI" panose="020B0502040204020203" pitchFamily="34" charset="0"/>
              </a:rPr>
              <a:t>st</a:t>
            </a:r>
            <a:r>
              <a:rPr lang="en-GB" sz="1801" dirty="0">
                <a:latin typeface="Segoe UI" panose="020B0502040204020203" pitchFamily="34" charset="0"/>
                <a:cs typeface="Segoe UI" panose="020B0502040204020203" pitchFamily="34" charset="0"/>
              </a:rPr>
              <a:t> August 2026.</a:t>
            </a:r>
          </a:p>
        </p:txBody>
      </p:sp>
      <p:sp>
        <p:nvSpPr>
          <p:cNvPr id="12" name="object 3">
            <a:extLst>
              <a:ext uri="{FF2B5EF4-FFF2-40B4-BE49-F238E27FC236}">
                <a16:creationId xmlns:a16="http://schemas.microsoft.com/office/drawing/2014/main" id="{5008178A-9131-44C4-9C2C-6F0BDAD5B1D6}"/>
              </a:ext>
            </a:extLst>
          </p:cNvPr>
          <p:cNvSpPr/>
          <p:nvPr/>
        </p:nvSpPr>
        <p:spPr>
          <a:xfrm>
            <a:off x="-10886" y="-1144"/>
            <a:ext cx="21673610" cy="1629820"/>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13" name="object 4">
            <a:extLst>
              <a:ext uri="{FF2B5EF4-FFF2-40B4-BE49-F238E27FC236}">
                <a16:creationId xmlns:a16="http://schemas.microsoft.com/office/drawing/2014/main" id="{7A63A35D-DA11-4EDC-89B0-919DABF5C068}"/>
              </a:ext>
            </a:extLst>
          </p:cNvPr>
          <p:cNvSpPr txBox="1"/>
          <p:nvPr/>
        </p:nvSpPr>
        <p:spPr>
          <a:xfrm>
            <a:off x="1745655" y="-243160"/>
            <a:ext cx="8952853" cy="1645757"/>
          </a:xfrm>
          <a:prstGeom prst="rect">
            <a:avLst/>
          </a:prstGeom>
        </p:spPr>
        <p:txBody>
          <a:bodyPr vert="horz" wrap="square" lIns="0" tIns="471601"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Growth Portfolio</a:t>
            </a:r>
            <a:endParaRPr lang="en-GB" sz="4000" b="1" dirty="0">
              <a:solidFill>
                <a:schemeClr val="bg1"/>
              </a:solidFill>
              <a:latin typeface="Segoe UI" panose="020B0502040204020203" pitchFamily="34" charset="0"/>
              <a:cs typeface="Segoe UI" panose="020B0502040204020203" pitchFamily="34" charset="0"/>
            </a:endParaRPr>
          </a:p>
        </p:txBody>
      </p:sp>
      <p:cxnSp>
        <p:nvCxnSpPr>
          <p:cNvPr id="14" name="Straight Connector 13">
            <a:extLst>
              <a:ext uri="{FF2B5EF4-FFF2-40B4-BE49-F238E27FC236}">
                <a16:creationId xmlns:a16="http://schemas.microsoft.com/office/drawing/2014/main" id="{03AAB2B7-67E0-4F8D-BE4B-842B2B4CEDDD}"/>
              </a:ext>
            </a:extLst>
          </p:cNvPr>
          <p:cNvCxnSpPr>
            <a:cxnSpLocks/>
          </p:cNvCxnSpPr>
          <p:nvPr/>
        </p:nvCxnSpPr>
        <p:spPr>
          <a:xfrm>
            <a:off x="10826701" y="180511"/>
            <a:ext cx="10368" cy="116734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descr="A picture containing drawing&#10;&#10;Description automatically generated">
            <a:extLst>
              <a:ext uri="{FF2B5EF4-FFF2-40B4-BE49-F238E27FC236}">
                <a16:creationId xmlns:a16="http://schemas.microsoft.com/office/drawing/2014/main" id="{25BCC203-7A9D-4F15-A373-A9857948F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148" y="-281663"/>
            <a:ext cx="4980636" cy="2071576"/>
          </a:xfrm>
          <a:prstGeom prst="rect">
            <a:avLst/>
          </a:prstGeom>
        </p:spPr>
      </p:pic>
    </p:spTree>
    <p:extLst>
      <p:ext uri="{BB962C8B-B14F-4D97-AF65-F5344CB8AC3E}">
        <p14:creationId xmlns:p14="http://schemas.microsoft.com/office/powerpoint/2010/main" val="18443032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05de22d-e256-460d-bbb0-5a6addbab2de" xsi:nil="true"/>
    <lcf76f155ced4ddcb4097134ff3c332f xmlns="5a47a8d4-054b-4b85-94df-b17468447f2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2AAC5C9C832094A96E177602D0D400B" ma:contentTypeVersion="13" ma:contentTypeDescription="Create a new document." ma:contentTypeScope="" ma:versionID="e77c7007fc2c580a015a3054ba5bd6a8">
  <xsd:schema xmlns:xsd="http://www.w3.org/2001/XMLSchema" xmlns:xs="http://www.w3.org/2001/XMLSchema" xmlns:p="http://schemas.microsoft.com/office/2006/metadata/properties" xmlns:ns2="5a47a8d4-054b-4b85-94df-b17468447f2c" xmlns:ns3="905de22d-e256-460d-bbb0-5a6addbab2de" targetNamespace="http://schemas.microsoft.com/office/2006/metadata/properties" ma:root="true" ma:fieldsID="33a6a3d06f0230c3de8b9c8232aac395" ns2:_="" ns3:_="">
    <xsd:import namespace="5a47a8d4-054b-4b85-94df-b17468447f2c"/>
    <xsd:import namespace="905de22d-e256-460d-bbb0-5a6addbab2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47a8d4-054b-4b85-94df-b17468447f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cba24d-11a0-4af9-ad0e-76d3702247c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5de22d-e256-460d-bbb0-5a6addbab2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9f2cdf9-b547-4669-b67c-3d16f63a087f}" ma:internalName="TaxCatchAll" ma:showField="CatchAllData" ma:web="905de22d-e256-460d-bbb0-5a6addbab2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849AE9-8EB6-46BE-A417-7A4313517840}">
  <ds:schemaRefs>
    <ds:schemaRef ds:uri="http://schemas.microsoft.com/office/2006/metadata/properties"/>
    <ds:schemaRef ds:uri="http://schemas.microsoft.com/office/infopath/2007/PartnerControls"/>
    <ds:schemaRef ds:uri="905de22d-e256-460d-bbb0-5a6addbab2de"/>
    <ds:schemaRef ds:uri="5a47a8d4-054b-4b85-94df-b17468447f2c"/>
  </ds:schemaRefs>
</ds:datastoreItem>
</file>

<file path=customXml/itemProps2.xml><?xml version="1.0" encoding="utf-8"?>
<ds:datastoreItem xmlns:ds="http://schemas.openxmlformats.org/officeDocument/2006/customXml" ds:itemID="{50D8531C-6CA0-4919-82CB-2D7095A5B89B}">
  <ds:schemaRefs>
    <ds:schemaRef ds:uri="http://schemas.microsoft.com/sharepoint/v3/contenttype/forms"/>
  </ds:schemaRefs>
</ds:datastoreItem>
</file>

<file path=customXml/itemProps3.xml><?xml version="1.0" encoding="utf-8"?>
<ds:datastoreItem xmlns:ds="http://schemas.openxmlformats.org/officeDocument/2006/customXml" ds:itemID="{F65B50E2-1C92-4419-9979-92CF7E9D06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47a8d4-054b-4b85-94df-b17468447f2c"/>
    <ds:schemaRef ds:uri="905de22d-e256-460d-bbb0-5a6addbab2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1238</TotalTime>
  <Words>840</Words>
  <Application>Microsoft Office PowerPoint</Application>
  <PresentationFormat>Custom</PresentationFormat>
  <Paragraphs>121</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Segoe UI</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Aidan Briggs</dc:creator>
  <cp:lastModifiedBy>Sam Tipler</cp:lastModifiedBy>
  <cp:revision>169</cp:revision>
  <dcterms:created xsi:type="dcterms:W3CDTF">2020-06-02T16:19:05Z</dcterms:created>
  <dcterms:modified xsi:type="dcterms:W3CDTF">2026-09-14T15:32:42Z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0x01010092AAC5C9C832094A96E177602D0D400B</vt:lpwstr>
  </property>
  <property fmtid="{D5CDD505-2E9C-101B-9397-08002B2CF9AE}" pid="3" name="MediaServiceImageTags">
    <vt:lpwstr/>
  </property>
</Properties>
</file>